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lgn="l">
              <a:defRPr sz="1100" b="0" i="0" u="none" strike="noStrike">
                <a:solidFill>
                  <a:srgbClr val="12141A"/>
                </a:solidFill>
                <a:latin typeface="Arial"/>
              </a:defRPr>
            </a:pPr>
            <a:r>
              <a:rPr sz="1100" b="0" i="0" u="none" strike="noStrike">
                <a:solidFill>
                  <a:srgbClr val="12141A"/>
                </a:solidFill>
                <a:latin typeface="Arial"/>
              </a:rPr>
              <a:t>AST SpaceMobile: capital expenditure against revenue, $M as filed</a:t>
            </a:r>
          </a:p>
        </c:rich>
      </c:tx>
      <c:layout/>
      <c:overlay val="0"/>
    </c:title>
    <c:autoTitleDeleted val="0"/>
    <c:plotArea>
      <c:layout/>
      <c:barChart>
        <c:barDir val="col"/>
        <c:grouping val="clustered"/>
        <c:varyColors val="0"/>
        <c:ser>
          <c:idx val="0"/>
          <c:order val="0"/>
          <c:tx>
            <c:strRef>
              <c:f>Sheet1!$B$1</c:f>
              <c:strCache>
                <c:ptCount val="1"/>
                <c:pt idx="0">
                  <c:v>Capital expenditure</c:v>
                </c:pt>
              </c:strCache>
            </c:strRef>
          </c:tx>
          <c:spPr>
            <a:solidFill>
              <a:srgbClr val="005DD6"/>
            </a:solidFill>
            <a:effectLst/>
          </c:spPr>
          <c:invertIfNegative val="0"/>
          <c:dLbls>
            <c:numFmt formatCode="#,##0.0" sourceLinked="0"/>
            <c:txPr>
              <a:bodyPr/>
              <a:lstStyle/>
              <a:p>
                <a:pPr>
                  <a:defRPr b="0" i="0" strike="noStrike" sz="950" u="none">
                    <a:solidFill>
                      <a:srgbClr val="12141A"/>
                    </a:solidFill>
                    <a:latin typeface="Arial"/>
                  </a:defRPr>
                </a:pPr>
              </a:p>
            </c:txPr>
            <c:showLegendKey val="0"/>
            <c:showVal val="1"/>
            <c:showCatName val="0"/>
            <c:showSerName val="0"/>
            <c:showPercent val="0"/>
            <c:showBubbleSize val="0"/>
            <c:showLeaderLines val="0"/>
          </c:dLbls>
          <c:cat>
            <c:multiLvlStrRef>
              <c:f>Sheet1!$A$2:$A$4</c:f>
              <c:multiLvlStrCache>
                <c:ptCount val="3"/>
                <c:lvl>
                  <c:pt idx="0">
                    <c:v>FY2024</c:v>
                  </c:pt>
                  <c:pt idx="1">
                    <c:v>FY2025</c:v>
                  </c:pt>
                  <c:pt idx="2">
                    <c:v>H1 2026</c:v>
                  </c:pt>
                </c:lvl>
              </c:multiLvlStrCache>
            </c:multiLvlStrRef>
          </c:cat>
          <c:val>
            <c:numRef>
              <c:f>Sheet1!$B$2:$B$4</c:f>
              <c:numCache>
                <c:formatCode>General</c:formatCode>
                <c:ptCount val="3"/>
                <c:pt idx="0">
                  <c:v>174.1</c:v>
                </c:pt>
                <c:pt idx="1">
                  <c:v>1064.7</c:v>
                </c:pt>
                <c:pt idx="2">
                  <c:v>859.2</c:v>
                </c:pt>
              </c:numCache>
            </c:numRef>
          </c:val>
        </c:ser>
        <c:ser>
          <c:idx val="1"/>
          <c:order val="1"/>
          <c:tx>
            <c:strRef>
              <c:f>Sheet1!$C$1</c:f>
              <c:strCache>
                <c:ptCount val="1"/>
                <c:pt idx="0">
                  <c:v>Revenue</c:v>
                </c:pt>
              </c:strCache>
            </c:strRef>
          </c:tx>
          <c:spPr>
            <a:solidFill>
              <a:srgbClr val="58D1FC"/>
            </a:solidFill>
            <a:effectLst/>
          </c:spPr>
          <c:invertIfNegative val="0"/>
          <c:dLbls>
            <c:numFmt formatCode="#,##0.0" sourceLinked="0"/>
            <c:txPr>
              <a:bodyPr/>
              <a:lstStyle/>
              <a:p>
                <a:pPr>
                  <a:defRPr b="0" i="0" strike="noStrike" sz="950" u="none">
                    <a:solidFill>
                      <a:srgbClr val="12141A"/>
                    </a:solidFill>
                    <a:latin typeface="Arial"/>
                  </a:defRPr>
                </a:pPr>
              </a:p>
            </c:txPr>
            <c:showLegendKey val="0"/>
            <c:showVal val="1"/>
            <c:showCatName val="0"/>
            <c:showSerName val="0"/>
            <c:showPercent val="0"/>
            <c:showBubbleSize val="0"/>
            <c:showLeaderLines val="0"/>
          </c:dLbls>
          <c:cat>
            <c:multiLvlStrRef>
              <c:f>Sheet1!$A$2:$A$4</c:f>
              <c:multiLvlStrCache>
                <c:ptCount val="3"/>
                <c:lvl>
                  <c:pt idx="0">
                    <c:v>FY2024</c:v>
                  </c:pt>
                  <c:pt idx="1">
                    <c:v>FY2025</c:v>
                  </c:pt>
                  <c:pt idx="2">
                    <c:v>H1 2026</c:v>
                  </c:pt>
                </c:lvl>
              </c:multiLvlStrCache>
            </c:multiLvlStrRef>
          </c:cat>
          <c:val>
            <c:numRef>
              <c:f>Sheet1!$C$2:$C$4</c:f>
              <c:numCache>
                <c:formatCode>General</c:formatCode>
                <c:ptCount val="3"/>
                <c:pt idx="0">
                  <c:v>4.4</c:v>
                </c:pt>
                <c:pt idx="1">
                  <c:v>70.9</c:v>
                </c:pt>
                <c:pt idx="2">
                  <c:v>46</c:v>
                </c:pt>
              </c:numCache>
            </c:numRef>
          </c:val>
        </c:ser>
        <c:dLbls>
          <c:numFmt formatCode="#,##0.0" sourceLinked="0"/>
          <c:txPr>
            <a:bodyPr/>
            <a:lstStyle/>
            <a:p>
              <a:pPr>
                <a:defRPr b="0" i="0" strike="noStrike" sz="950" u="none">
                  <a:solidFill>
                    <a:srgbClr val="12141A"/>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CDAD3"/>
            </a:solidFill>
            <a:prstDash val="solid"/>
            <a:round/>
          </a:ln>
        </c:spPr>
        <c:txPr>
          <a:bodyPr/>
          <a:lstStyle/>
          <a:p>
            <a:pPr>
              <a:defRPr sz="1050" b="0" i="0" u="none" strike="noStrike">
                <a:solidFill>
                  <a:srgbClr val="12141A"/>
                </a:solidFill>
                <a:latin typeface="Arial"/>
              </a:defRPr>
            </a:pPr>
            <a:endParaRPr lang="en-US"/>
          </a:p>
        </c:txPr>
        <c:crossAx val="2094734552"/>
        <c:crosses val="autoZero"/>
        <c:auto val="1"/>
        <c:lblAlgn val="ctr"/>
        <c:noMultiLvlLbl val="1"/>
      </c:catAx>
      <c:valAx>
        <c:axId val="2094734552"/>
        <c:scaling>
          <c:orientation val="minMax"/>
          <c:max val="1250"/>
        </c:scaling>
        <c:delete val="0"/>
        <c:axPos val="l"/>
        <c:majorGridlines>
          <c:spPr>
            <a:ln w="6350" cap="flat">
              <a:solidFill>
                <a:srgbClr val="DCDAD3"/>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950" b="0" i="0" u="none" strike="noStrike">
                <a:solidFill>
                  <a:srgbClr val="5B6070"/>
                </a:solidFill>
                <a:latin typeface="Arial"/>
              </a:defRPr>
            </a:pPr>
            <a:endParaRPr lang="en-US"/>
          </a:p>
        </c:txPr>
        <c:crossAx val="2094734554"/>
        <c:crosses val="autoZero"/>
        <c:crossBetween val="between"/>
        <c:majorUnit val="250"/>
      </c:valAx>
      <c:spPr>
        <a:solidFill>
          <a:srgbClr val="FFFFFF"/>
        </a:solidFill>
        <a:ln w="9525" cap="flat">
          <a:solidFill>
            <a:srgbClr val="DCDAD3"/>
          </a:solidFill>
        </a:ln>
        <a:effectLst/>
      </c:spPr>
    </c:plotArea>
    <c:legend>
      <c:legendPos val="b"/>
      <c:overlay val="0"/>
      <c:txPr>
        <a:bodyPr/>
        <a:lstStyle/>
        <a:p>
          <a:pPr>
            <a:defRPr sz="1000">
              <a:solidFill>
                <a:srgbClr val="12141A"/>
              </a:solidFill>
              <a:latin typeface="Arial"/>
              <a:cs typeface="Arial"/>
            </a:defRPr>
          </a:pPr>
          <a:endParaRPr lang="en-US"/>
        </a:p>
      </c:txPr>
    </c:legend>
    <c:plotVisOnly val="1"/>
    <c:dispBlanksAs val="span"/>
  </c:chart>
  <c:spPr>
    <a:solidFill>
      <a:srgbClr val="FFFFFF"/>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lgn="l">
              <a:defRPr sz="1100" b="0" i="0" u="none" strike="noStrike">
                <a:solidFill>
                  <a:srgbClr val="12141A"/>
                </a:solidFill>
                <a:latin typeface="Arial"/>
              </a:defRPr>
            </a:pPr>
            <a:r>
              <a:rPr sz="1100" b="0" i="0" u="none" strike="noStrike">
                <a:solidFill>
                  <a:srgbClr val="12141A"/>
                </a:solidFill>
                <a:latin typeface="Arial"/>
              </a:rPr>
              <a:t>Dollars per MHz-POP, on the basis each transaction is calculated</a:t>
            </a:r>
          </a:p>
        </c:rich>
      </c:tx>
      <c:layout/>
      <c:overlay val="0"/>
    </c:title>
    <c:autoTitleDeleted val="0"/>
    <c:plotArea>
      <c:layout/>
      <c:barChart>
        <c:barDir val="bar"/>
        <c:grouping val="clustered"/>
        <c:varyColors val="0"/>
        <c:ser>
          <c:idx val="0"/>
          <c:order val="0"/>
          <c:tx>
            <c:strRef>
              <c:f>Sheet1!$B$1</c:f>
              <c:strCache>
                <c:ptCount val="1"/>
                <c:pt idx="0">
                  <c:v>$ per MHz-POP</c:v>
                </c:pt>
              </c:strCache>
            </c:strRef>
          </c:tx>
          <c:spPr>
            <a:solidFill>
              <a:srgbClr val="005DD6"/>
            </a:solidFill>
            <a:effectLst/>
          </c:spPr>
          <c:invertIfNegative val="0"/>
          <c:dLbls>
            <c:numFmt formatCode="$0.000" sourceLinked="0"/>
            <c:txPr>
              <a:bodyPr/>
              <a:lstStyle/>
              <a:p>
                <a:pPr>
                  <a:defRPr b="0" i="0" strike="noStrike" sz="950" u="none">
                    <a:solidFill>
                      <a:srgbClr val="12141A"/>
                    </a:solidFill>
                    <a:latin typeface="Arial"/>
                  </a:defRPr>
                </a:pPr>
              </a:p>
            </c:txPr>
            <c:showLegendKey val="0"/>
            <c:showVal val="1"/>
            <c:showCatName val="0"/>
            <c:showSerName val="0"/>
            <c:showPercent val="0"/>
            <c:showBubbleSize val="0"/>
            <c:showLeaderLines val="0"/>
          </c:dLbls>
          <c:cat>
            <c:multiLvlStrRef>
              <c:f>Sheet1!$A$2:$A$9</c:f>
              <c:multiLvlStrCache>
                <c:ptCount val="8"/>
                <c:lvl>
                  <c:pt idx="0">
                    <c:v>Auction 108 — 2.5 GHz overlay (2022)</c:v>
                  </c:pt>
                  <c:pt idx="1">
                    <c:v>Auction 105 — median county (2020)</c:v>
                  </c:pt>
                  <c:pt idx="2">
                    <c:v>Auction 105 — CBRS PAL, weighted (2020)</c:v>
                  </c:pt>
                  <c:pt idx="3">
                    <c:v>Auction 110 — 3.45 GHz (2022)</c:v>
                  </c:pt>
                  <c:pt idx="4">
                    <c:v>Auction 107 — C-band (2021)</c:v>
                  </c:pt>
                  <c:pt idx="5">
                    <c:v>EchoStar → SpaceX (2025)</c:v>
                  </c:pt>
                  <c:pt idx="6">
                    <c:v>EchoStar → AT&amp;T (2026)</c:v>
                  </c:pt>
                  <c:pt idx="7">
                    <c:v>Auction 113 — AWS-3 (2026)</c:v>
                  </c:pt>
                </c:lvl>
              </c:multiLvlStrCache>
            </c:multiLvlStrRef>
          </c:cat>
          <c:val>
            <c:numRef>
              <c:f>Sheet1!$B$2:$B$9</c:f>
              <c:numCache>
                <c:formatCode>General</c:formatCode>
                <c:ptCount val="8"/>
                <c:pt idx="0">
                  <c:v>0.016</c:v>
                </c:pt>
                <c:pt idx="1">
                  <c:v>0.032</c:v>
                </c:pt>
                <c:pt idx="2">
                  <c:v>0.198</c:v>
                </c:pt>
                <c:pt idx="3">
                  <c:v>0.662</c:v>
                </c:pt>
                <c:pt idx="4">
                  <c:v>0.852</c:v>
                </c:pt>
                <c:pt idx="5">
                  <c:v>0.887</c:v>
                </c:pt>
                <c:pt idx="6">
                  <c:v>1.191</c:v>
                </c:pt>
                <c:pt idx="7">
                  <c:v>2.658</c:v>
                </c:pt>
              </c:numCache>
            </c:numRef>
          </c:val>
        </c:ser>
        <c:dLbls>
          <c:numFmt formatCode="$0.000" sourceLinked="0"/>
          <c:txPr>
            <a:bodyPr/>
            <a:lstStyle/>
            <a:p>
              <a:pPr>
                <a:defRPr b="0" i="0" strike="noStrike" sz="950" u="none">
                  <a:solidFill>
                    <a:srgbClr val="12141A"/>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DCDAD3"/>
            </a:solidFill>
            <a:prstDash val="solid"/>
            <a:round/>
          </a:ln>
        </c:spPr>
        <c:txPr>
          <a:bodyPr/>
          <a:lstStyle/>
          <a:p>
            <a:pPr>
              <a:defRPr sz="900" b="0" i="0" u="none" strike="noStrike">
                <a:solidFill>
                  <a:srgbClr val="12141A"/>
                </a:solidFill>
                <a:latin typeface="Arial"/>
              </a:defRPr>
            </a:pPr>
            <a:endParaRPr lang="en-US"/>
          </a:p>
        </c:txPr>
        <c:crossAx val="2094734552"/>
        <c:crosses val="autoZero"/>
        <c:auto val="1"/>
        <c:lblAlgn val="ctr"/>
        <c:noMultiLvlLbl val="1"/>
      </c:catAx>
      <c:valAx>
        <c:axId val="2094734552"/>
        <c:scaling>
          <c:orientation val="minMax"/>
          <c:max val="3"/>
        </c:scaling>
        <c:delete val="0"/>
        <c:axPos val="b"/>
        <c:majorGridlines>
          <c:spPr>
            <a:ln w="6350" cap="flat">
              <a:solidFill>
                <a:srgbClr val="DCDAD3"/>
              </a:solidFill>
              <a:prstDash val="solid"/>
              <a:round/>
            </a:ln>
          </c:spPr>
        </c:majorGridlines>
        <c:numFmt formatCode="$0.00" sourceLinked="0"/>
        <c:majorTickMark val="out"/>
        <c:minorTickMark val="none"/>
        <c:tickLblPos val="low"/>
        <c:spPr>
          <a:ln w="12700" cap="flat">
            <a:noFill/>
            <a:prstDash val="solid"/>
            <a:round/>
          </a:ln>
        </c:spPr>
        <c:txPr>
          <a:bodyPr/>
          <a:lstStyle/>
          <a:p>
            <a:pPr>
              <a:defRPr sz="900" b="0" i="0" u="none" strike="noStrike">
                <a:solidFill>
                  <a:srgbClr val="5B6070"/>
                </a:solidFill>
                <a:latin typeface="Arial"/>
              </a:defRPr>
            </a:pPr>
            <a:endParaRPr lang="en-US"/>
          </a:p>
        </c:txPr>
        <c:crossAx val="2094734554"/>
        <c:crosses val="autoZero"/>
        <c:crossBetween val="between"/>
        <c:majorUnit val="0.5"/>
      </c:valAx>
      <c:spPr>
        <a:solidFill>
          <a:srgbClr val="FFFFFF"/>
        </a:solidFill>
        <a:ln w="9525" cap="flat">
          <a:solidFill>
            <a:srgbClr val="DCDAD3"/>
          </a:solidFill>
        </a:ln>
        <a:effectLst/>
      </c:spPr>
    </c:plotArea>
    <c:plotVisOnly val="1"/>
    <c:dispBlanksAs val="span"/>
  </c:chart>
  <c:spPr>
    <a:solidFill>
      <a:srgbClr val="FFFFFF"/>
    </a:solid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lgn="l">
              <a:defRPr sz="1100" b="0" i="0" u="none" strike="noStrike">
                <a:solidFill>
                  <a:srgbClr val="12141A"/>
                </a:solidFill>
                <a:latin typeface="Arial"/>
              </a:defRPr>
            </a:pPr>
            <a:r>
              <a:rPr sz="1100" b="0" i="0" u="none" strike="noStrike">
                <a:solidFill>
                  <a:srgbClr val="12141A"/>
                </a:solidFill>
                <a:latin typeface="Arial"/>
              </a:rPr>
              <a:t>FY2025 operating cash flow, and what it was committed to ($B)</a:t>
            </a:r>
          </a:p>
        </c:rich>
      </c:tx>
      <c:layout/>
      <c:overlay val="0"/>
    </c:title>
    <c:autoTitleDeleted val="0"/>
    <c:plotArea>
      <c:layout/>
      <c:barChart>
        <c:barDir val="col"/>
        <c:grouping val="stacked"/>
        <c:varyColors val="0"/>
        <c:ser>
          <c:idx val="0"/>
          <c:order val="0"/>
          <c:tx>
            <c:strRef>
              <c:f>Sheet1!$B$1</c:f>
              <c:strCache>
                <c:ptCount val="1"/>
                <c:pt idx="0">
                  <c:v>Capital expenditure</c:v>
                </c:pt>
              </c:strCache>
            </c:strRef>
          </c:tx>
          <c:spPr>
            <a:solidFill>
              <a:srgbClr val="12141A"/>
            </a:solidFill>
            <a:effectLst/>
          </c:spPr>
          <c:invertIfNegative val="0"/>
          <c:dLbls>
            <c:numFmt formatCode="0.0" sourceLinked="0"/>
            <c:txPr>
              <a:bodyPr/>
              <a:lstStyle/>
              <a:p>
                <a:pPr>
                  <a:defRPr b="0" i="0" strike="noStrike" sz="1000" u="none">
                    <a:solidFill>
                      <a:srgbClr val="FFFFFF"/>
                    </a:solidFill>
                    <a:latin typeface="Arial"/>
                  </a:defRPr>
                </a:pPr>
              </a:p>
            </c:txPr>
            <c:dLblPos val="ctr"/>
            <c:showLegendKey val="0"/>
            <c:showVal val="1"/>
            <c:showCatName val="0"/>
            <c:showSerName val="0"/>
            <c:showPercent val="0"/>
            <c:showBubbleSize val="0"/>
            <c:showLeaderLines val="0"/>
          </c:dLbls>
          <c:cat>
            <c:multiLvlStrRef>
              <c:f>Sheet1!$A$2:$A$4</c:f>
              <c:multiLvlStrCache>
                <c:ptCount val="3"/>
                <c:lvl>
                  <c:pt idx="0">
                    <c:v>AT&amp;T</c:v>
                  </c:pt>
                  <c:pt idx="1">
                    <c:v>Verizon</c:v>
                  </c:pt>
                  <c:pt idx="2">
                    <c:v>T-Mobile</c:v>
                  </c:pt>
                </c:lvl>
              </c:multiLvlStrCache>
            </c:multiLvlStrRef>
          </c:cat>
          <c:val>
            <c:numRef>
              <c:f>Sheet1!$B$2:$B$4</c:f>
              <c:numCache>
                <c:formatCode>General</c:formatCode>
                <c:ptCount val="3"/>
                <c:pt idx="0">
                  <c:v>20.842</c:v>
                </c:pt>
                <c:pt idx="1">
                  <c:v>17.011</c:v>
                </c:pt>
                <c:pt idx="2">
                  <c:v>9.955</c:v>
                </c:pt>
              </c:numCache>
            </c:numRef>
          </c:val>
        </c:ser>
        <c:ser>
          <c:idx val="1"/>
          <c:order val="1"/>
          <c:tx>
            <c:strRef>
              <c:f>Sheet1!$C$1</c:f>
              <c:strCache>
                <c:ptCount val="1"/>
                <c:pt idx="0">
                  <c:v>Dividends paid</c:v>
                </c:pt>
              </c:strCache>
            </c:strRef>
          </c:tx>
          <c:spPr>
            <a:solidFill>
              <a:srgbClr val="5B6070"/>
            </a:solidFill>
            <a:effectLst/>
          </c:spPr>
          <c:invertIfNegative val="0"/>
          <c:dLbls>
            <c:numFmt formatCode="0.0" sourceLinked="0"/>
            <c:txPr>
              <a:bodyPr/>
              <a:lstStyle/>
              <a:p>
                <a:pPr>
                  <a:defRPr b="0" i="0" strike="noStrike" sz="1000" u="none">
                    <a:solidFill>
                      <a:srgbClr val="FFFFFF"/>
                    </a:solidFill>
                    <a:latin typeface="Arial"/>
                  </a:defRPr>
                </a:pPr>
              </a:p>
            </c:txPr>
            <c:dLblPos val="ctr"/>
            <c:showLegendKey val="0"/>
            <c:showVal val="1"/>
            <c:showCatName val="0"/>
            <c:showSerName val="0"/>
            <c:showPercent val="0"/>
            <c:showBubbleSize val="0"/>
            <c:showLeaderLines val="0"/>
          </c:dLbls>
          <c:cat>
            <c:multiLvlStrRef>
              <c:f>Sheet1!$A$2:$A$4</c:f>
              <c:multiLvlStrCache>
                <c:ptCount val="3"/>
                <c:lvl>
                  <c:pt idx="0">
                    <c:v>AT&amp;T</c:v>
                  </c:pt>
                  <c:pt idx="1">
                    <c:v>Verizon</c:v>
                  </c:pt>
                  <c:pt idx="2">
                    <c:v>T-Mobile</c:v>
                  </c:pt>
                </c:lvl>
              </c:multiLvlStrCache>
            </c:multiLvlStrRef>
          </c:cat>
          <c:val>
            <c:numRef>
              <c:f>Sheet1!$C$2:$C$4</c:f>
              <c:numCache>
                <c:formatCode>General</c:formatCode>
                <c:ptCount val="3"/>
                <c:pt idx="0">
                  <c:v>8.18</c:v>
                </c:pt>
                <c:pt idx="1">
                  <c:v>11.481</c:v>
                </c:pt>
                <c:pt idx="2">
                  <c:v>4.121</c:v>
                </c:pt>
              </c:numCache>
            </c:numRef>
          </c:val>
        </c:ser>
        <c:ser>
          <c:idx val="2"/>
          <c:order val="2"/>
          <c:tx>
            <c:strRef>
              <c:f>Sheet1!$D$1</c:f>
              <c:strCache>
                <c:ptCount val="1"/>
                <c:pt idx="0">
                  <c:v>Free cash flow after dividends</c:v>
                </c:pt>
              </c:strCache>
            </c:strRef>
          </c:tx>
          <c:spPr>
            <a:solidFill>
              <a:srgbClr val="005DD6"/>
            </a:solidFill>
            <a:effectLst/>
          </c:spPr>
          <c:invertIfNegative val="0"/>
          <c:dLbls>
            <c:numFmt formatCode="0.0" sourceLinked="0"/>
            <c:txPr>
              <a:bodyPr/>
              <a:lstStyle/>
              <a:p>
                <a:pPr>
                  <a:defRPr b="0" i="0" strike="noStrike" sz="1000" u="none">
                    <a:solidFill>
                      <a:srgbClr val="FFFFFF"/>
                    </a:solidFill>
                    <a:latin typeface="Arial"/>
                  </a:defRPr>
                </a:pPr>
              </a:p>
            </c:txPr>
            <c:dLblPos val="ctr"/>
            <c:showLegendKey val="0"/>
            <c:showVal val="1"/>
            <c:showCatName val="0"/>
            <c:showSerName val="0"/>
            <c:showPercent val="0"/>
            <c:showBubbleSize val="0"/>
            <c:showLeaderLines val="0"/>
          </c:dLbls>
          <c:cat>
            <c:multiLvlStrRef>
              <c:f>Sheet1!$A$2:$A$4</c:f>
              <c:multiLvlStrCache>
                <c:ptCount val="3"/>
                <c:lvl>
                  <c:pt idx="0">
                    <c:v>AT&amp;T</c:v>
                  </c:pt>
                  <c:pt idx="1">
                    <c:v>Verizon</c:v>
                  </c:pt>
                  <c:pt idx="2">
                    <c:v>T-Mobile</c:v>
                  </c:pt>
                </c:lvl>
              </c:multiLvlStrCache>
            </c:multiLvlStrRef>
          </c:cat>
          <c:val>
            <c:numRef>
              <c:f>Sheet1!$D$2:$D$4</c:f>
              <c:numCache>
                <c:formatCode>General</c:formatCode>
                <c:ptCount val="3"/>
                <c:pt idx="0">
                  <c:v>11.262</c:v>
                </c:pt>
                <c:pt idx="1">
                  <c:v>8.645</c:v>
                </c:pt>
                <c:pt idx="2">
                  <c:v>13.874</c:v>
                </c:pt>
              </c:numCache>
            </c:numRef>
          </c:val>
        </c:ser>
        <c:dLbls>
          <c:numFmt formatCode="0.0" sourceLinked="0"/>
          <c:txPr>
            <a:bodyPr/>
            <a:lstStyle/>
            <a:p>
              <a:pPr>
                <a:defRPr b="0" i="0" strike="noStrike" sz="1000" u="none">
                  <a:solidFill>
                    <a:srgbClr val="FFFFFF"/>
                  </a:solidFill>
                  <a:latin typeface="Arial"/>
                </a:defRPr>
              </a:pPr>
            </a:p>
          </c:txPr>
          <c:dLblPos val="ctr"/>
          <c:showLegendKey val="0"/>
          <c:showVal val="1"/>
          <c:showCatName val="0"/>
          <c:showSerName val="0"/>
          <c:showPercent val="0"/>
          <c:showBubbleSize val="0"/>
          <c:showLeaderLines val="0"/>
        </c:dLbls>
        <c:gapWidth val="7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CDAD3"/>
            </a:solidFill>
            <a:prstDash val="solid"/>
            <a:round/>
          </a:ln>
        </c:spPr>
        <c:txPr>
          <a:bodyPr/>
          <a:lstStyle/>
          <a:p>
            <a:pPr>
              <a:defRPr sz="1100" b="0" i="0" u="none" strike="noStrike">
                <a:solidFill>
                  <a:srgbClr val="12141A"/>
                </a:solidFill>
                <a:latin typeface="Arial"/>
              </a:defRPr>
            </a:pPr>
            <a:endParaRPr lang="en-US"/>
          </a:p>
        </c:txPr>
        <c:crossAx val="2094734552"/>
        <c:crosses val="autoZero"/>
        <c:auto val="1"/>
        <c:lblAlgn val="ctr"/>
        <c:noMultiLvlLbl val="1"/>
      </c:catAx>
      <c:valAx>
        <c:axId val="2094734552"/>
        <c:scaling>
          <c:orientation val="minMax"/>
          <c:max val="45"/>
          <c:min val="0"/>
        </c:scaling>
        <c:delete val="0"/>
        <c:axPos val="l"/>
        <c:majorGridlines>
          <c:spPr>
            <a:ln w="6350" cap="flat">
              <a:solidFill>
                <a:srgbClr val="DCDAD3"/>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950" b="0" i="0" u="none" strike="noStrike">
                <a:solidFill>
                  <a:srgbClr val="5B6070"/>
                </a:solidFill>
                <a:latin typeface="Arial"/>
              </a:defRPr>
            </a:pPr>
            <a:endParaRPr lang="en-US"/>
          </a:p>
        </c:txPr>
        <c:crossAx val="2094734554"/>
        <c:crosses val="autoZero"/>
        <c:crossBetween val="between"/>
        <c:majorUnit val="10"/>
      </c:valAx>
      <c:spPr>
        <a:solidFill>
          <a:srgbClr val="FFFFFF"/>
        </a:solidFill>
        <a:ln w="9525" cap="flat">
          <a:solidFill>
            <a:srgbClr val="DCDAD3"/>
          </a:solidFill>
        </a:ln>
        <a:effectLst/>
      </c:spPr>
    </c:plotArea>
    <c:legend>
      <c:legendPos val="b"/>
      <c:overlay val="0"/>
      <c:txPr>
        <a:bodyPr/>
        <a:lstStyle/>
        <a:p>
          <a:pPr>
            <a:defRPr sz="1000">
              <a:solidFill>
                <a:srgbClr val="12141A"/>
              </a:solidFill>
              <a:latin typeface="Arial"/>
              <a:cs typeface="Arial"/>
            </a:defRPr>
          </a:pPr>
          <a:endParaRPr lang="en-US"/>
        </a:p>
      </c:txPr>
    </c:legend>
    <c:plotVisOnly val="1"/>
    <c:dispBlanksAs val="span"/>
  </c:chart>
  <c:spPr>
    <a:solidFill>
      <a:srgbClr val="FFFFFF"/>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charts/chart2.xm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charts/chart3.xm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141A"/>
        </a:solidFill>
      </p:bgPr>
    </p:bg>
    <p:spTree>
      <p:nvGrpSpPr>
        <p:cNvPr id="1" name=""/>
        <p:cNvGrpSpPr/>
        <p:nvPr/>
      </p:nvGrpSpPr>
      <p:grpSpPr>
        <a:xfrm>
          <a:off x="0" y="0"/>
          <a:ext cx="0" cy="0"/>
          <a:chOff x="0" y="0"/>
          <a:chExt cx="0" cy="0"/>
        </a:xfrm>
      </p:grpSpPr>
      <p:sp>
        <p:nvSpPr>
          <p:cNvPr id="2" name="Text 0"/>
          <p:cNvSpPr txBox="1"/>
          <p:nvPr/>
        </p:nvSpPr>
        <p:spPr>
          <a:xfrm>
            <a:off x="566928" y="1188720"/>
            <a:ext cx="5486400" cy="274320"/>
          </a:xfrm>
          <a:prstGeom prst="rect">
            <a:avLst/>
          </a:prstGeom>
          <a:noFill/>
          <a:ln/>
        </p:spPr>
        <p:txBody>
          <a:bodyPr wrap="square" lIns="0" tIns="0" rIns="0" bIns="0" rtlCol="0" anchor="ctr"/>
          <a:lstStyle/>
          <a:p>
            <a:pPr indent="0" marL="0">
              <a:buNone/>
            </a:pPr>
            <a:r>
              <a:rPr lang="en-US" sz="1150" b="1" spc="260" kern="0" dirty="0">
                <a:solidFill>
                  <a:srgbClr val="58D1FC"/>
                </a:solidFill>
                <a:latin typeface="Arial" pitchFamily="34" charset="0"/>
                <a:ea typeface="Arial" pitchFamily="34" charset="-122"/>
                <a:cs typeface="Arial" pitchFamily="34" charset="-120"/>
              </a:rPr>
              <a:t>BLUE PRYSM</a:t>
            </a:r>
            <a:endParaRPr lang="en-US" sz="1150" dirty="0"/>
          </a:p>
        </p:txBody>
      </p:sp>
      <p:sp>
        <p:nvSpPr>
          <p:cNvPr id="3" name="Text 1"/>
          <p:cNvSpPr txBox="1"/>
          <p:nvPr/>
        </p:nvSpPr>
        <p:spPr>
          <a:xfrm>
            <a:off x="566928" y="1627632"/>
            <a:ext cx="6858000" cy="1874520"/>
          </a:xfrm>
          <a:prstGeom prst="rect">
            <a:avLst/>
          </a:prstGeom>
          <a:noFill/>
          <a:ln/>
        </p:spPr>
        <p:txBody>
          <a:bodyPr wrap="square" lIns="0" tIns="0" rIns="0" bIns="0" rtlCol="0" anchor="t"/>
          <a:lstStyle/>
          <a:p>
            <a:pPr indent="0" marL="0">
              <a:lnSpc>
                <a:spcPct val="100000"/>
              </a:lnSpc>
              <a:buNone/>
            </a:pPr>
            <a:r>
              <a:rPr lang="en-US" sz="4000" b="1" dirty="0">
                <a:solidFill>
                  <a:srgbClr val="F6F5F2"/>
                </a:solidFill>
                <a:latin typeface="Arial" pitchFamily="34" charset="0"/>
                <a:ea typeface="Arial" pitchFamily="34" charset="-122"/>
                <a:cs typeface="Arial" pitchFamily="34" charset="-120"/>
              </a:rPr>
              <a:t>Direct-to-device:</a:t>
            </a:r>
            <a:endParaRPr lang="en-US" sz="4000" dirty="0"/>
          </a:p>
          <a:p>
            <a:pPr indent="0" marL="0">
              <a:lnSpc>
                <a:spcPct val="100000"/>
              </a:lnSpc>
              <a:buNone/>
            </a:pPr>
            <a:r>
              <a:rPr lang="en-US" sz="4000" b="1" dirty="0">
                <a:solidFill>
                  <a:srgbClr val="F6F5F2"/>
                </a:solidFill>
                <a:latin typeface="Arial" pitchFamily="34" charset="0"/>
                <a:ea typeface="Arial" pitchFamily="34" charset="-122"/>
                <a:cs typeface="Arial" pitchFamily="34" charset="-120"/>
              </a:rPr>
              <a:t>what the public record shows</a:t>
            </a:r>
            <a:endParaRPr lang="en-US" sz="4000" dirty="0"/>
          </a:p>
        </p:txBody>
      </p:sp>
      <p:sp>
        <p:nvSpPr>
          <p:cNvPr id="4" name="Text 2"/>
          <p:cNvSpPr txBox="1"/>
          <p:nvPr/>
        </p:nvSpPr>
        <p:spPr>
          <a:xfrm>
            <a:off x="566928" y="3584448"/>
            <a:ext cx="6400800" cy="914400"/>
          </a:xfrm>
          <a:prstGeom prst="rect">
            <a:avLst/>
          </a:prstGeom>
          <a:noFill/>
          <a:ln/>
        </p:spPr>
        <p:txBody>
          <a:bodyPr wrap="square" lIns="0" tIns="0" rIns="0" bIns="0" rtlCol="0" anchor="t"/>
          <a:lstStyle/>
          <a:p>
            <a:pPr indent="0" marL="0">
              <a:lnSpc>
                <a:spcPct val="120000"/>
              </a:lnSpc>
              <a:buNone/>
            </a:pPr>
            <a:r>
              <a:rPr lang="en-US" sz="1300" dirty="0">
                <a:solidFill>
                  <a:srgbClr val="A9B0C0"/>
                </a:solidFill>
                <a:latin typeface="Arial" pitchFamily="34" charset="0"/>
                <a:ea typeface="Arial" pitchFamily="34" charset="-122"/>
                <a:cs typeface="Arial" pitchFamily="34" charset="-120"/>
              </a:rPr>
              <a:t>A board briefing on what is deployed, what it cost to build, what the physics permits, what the spectrum is worth, what the regulator has already decided, who can afford it, and what to watch next.</a:t>
            </a:r>
            <a:endParaRPr lang="en-US" sz="1300" dirty="0"/>
          </a:p>
        </p:txBody>
      </p:sp>
      <p:sp>
        <p:nvSpPr>
          <p:cNvPr id="5" name="Text 3"/>
          <p:cNvSpPr txBox="1"/>
          <p:nvPr/>
        </p:nvSpPr>
        <p:spPr>
          <a:xfrm>
            <a:off x="566928" y="4590288"/>
            <a:ext cx="6400800" cy="292608"/>
          </a:xfrm>
          <a:prstGeom prst="rect">
            <a:avLst/>
          </a:prstGeom>
          <a:noFill/>
          <a:ln/>
        </p:spPr>
        <p:txBody>
          <a:bodyPr wrap="square" lIns="0" tIns="0" rIns="0" bIns="0" rtlCol="0" anchor="ctr"/>
          <a:lstStyle/>
          <a:p>
            <a:pPr indent="0" marL="0">
              <a:buNone/>
            </a:pPr>
            <a:r>
              <a:rPr lang="en-US" sz="1300" b="1" dirty="0">
                <a:solidFill>
                  <a:srgbClr val="F6F5F2"/>
                </a:solidFill>
                <a:latin typeface="Arial" pitchFamily="34" charset="0"/>
                <a:ea typeface="Arial" pitchFamily="34" charset="-122"/>
                <a:cs typeface="Arial" pitchFamily="34" charset="-120"/>
              </a:rPr>
              <a:t>Blue Prysm  ·  September 2026</a:t>
            </a:r>
            <a:endParaRPr lang="en-US" sz="1300" dirty="0"/>
          </a:p>
        </p:txBody>
      </p:sp>
      <p:sp>
        <p:nvSpPr>
          <p:cNvPr id="6" name="Text 4"/>
          <p:cNvSpPr txBox="1"/>
          <p:nvPr/>
        </p:nvSpPr>
        <p:spPr>
          <a:xfrm>
            <a:off x="7818120" y="1188720"/>
            <a:ext cx="3803904" cy="274320"/>
          </a:xfrm>
          <a:prstGeom prst="rect">
            <a:avLst/>
          </a:prstGeom>
          <a:noFill/>
          <a:ln/>
        </p:spPr>
        <p:txBody>
          <a:bodyPr wrap="square" lIns="0" tIns="0" rIns="0" bIns="0" rtlCol="0" anchor="ctr"/>
          <a:lstStyle/>
          <a:p>
            <a:pPr indent="0" marL="0">
              <a:buNone/>
            </a:pPr>
            <a:r>
              <a:rPr lang="en-US" sz="900" b="1" spc="160" kern="0" dirty="0">
                <a:solidFill>
                  <a:srgbClr val="58D1FC"/>
                </a:solidFill>
                <a:latin typeface="Arial" pitchFamily="34" charset="0"/>
                <a:ea typeface="Arial" pitchFamily="34" charset="-122"/>
                <a:cs typeface="Arial" pitchFamily="34" charset="-120"/>
              </a:rPr>
              <a:t>THREE DATES ON THE RECORD</a:t>
            </a:r>
            <a:endParaRPr lang="en-US" sz="900" dirty="0"/>
          </a:p>
        </p:txBody>
      </p:sp>
      <p:sp>
        <p:nvSpPr>
          <p:cNvPr id="7" name="Shape 5"/>
          <p:cNvSpPr/>
          <p:nvPr/>
        </p:nvSpPr>
        <p:spPr>
          <a:xfrm>
            <a:off x="7818120" y="1572768"/>
            <a:ext cx="3803904" cy="987552"/>
          </a:xfrm>
          <a:prstGeom prst="roundRect">
            <a:avLst>
              <a:gd name="adj" fmla="val 3704"/>
            </a:avLst>
          </a:prstGeom>
          <a:solidFill>
            <a:srgbClr val="1B1E26"/>
          </a:solidFill>
          <a:ln w="9525">
            <a:solidFill>
              <a:srgbClr val="2E3440"/>
            </a:solidFill>
            <a:prstDash val="solid"/>
          </a:ln>
        </p:spPr>
        <p:txBody>
          <a:bodyPr/>
          <a:p/>
        </p:txBody>
      </p:sp>
      <p:sp>
        <p:nvSpPr>
          <p:cNvPr id="8" name="Text 6"/>
          <p:cNvSpPr txBox="1"/>
          <p:nvPr/>
        </p:nvSpPr>
        <p:spPr>
          <a:xfrm>
            <a:off x="7982712" y="1673352"/>
            <a:ext cx="3474720" cy="292608"/>
          </a:xfrm>
          <a:prstGeom prst="rect">
            <a:avLst/>
          </a:prstGeom>
          <a:noFill/>
          <a:ln/>
        </p:spPr>
        <p:txBody>
          <a:bodyPr wrap="square" lIns="0" tIns="0" rIns="0" bIns="0" rtlCol="0" anchor="ctr"/>
          <a:lstStyle/>
          <a:p>
            <a:pPr indent="0" marL="0">
              <a:buNone/>
            </a:pPr>
            <a:r>
              <a:rPr lang="en-US" sz="1700" b="1" dirty="0">
                <a:solidFill>
                  <a:srgbClr val="009CFF"/>
                </a:solidFill>
                <a:latin typeface="Arial" pitchFamily="34" charset="0"/>
                <a:ea typeface="Arial" pitchFamily="34" charset="-122"/>
                <a:cs typeface="Arial" pitchFamily="34" charset="-120"/>
              </a:rPr>
              <a:t>12 May 2026</a:t>
            </a:r>
            <a:endParaRPr lang="en-US" sz="1700" dirty="0"/>
          </a:p>
        </p:txBody>
      </p:sp>
      <p:sp>
        <p:nvSpPr>
          <p:cNvPr id="9" name="Text 7"/>
          <p:cNvSpPr txBox="1"/>
          <p:nvPr/>
        </p:nvSpPr>
        <p:spPr>
          <a:xfrm>
            <a:off x="7982712" y="2002536"/>
            <a:ext cx="3474720" cy="475488"/>
          </a:xfrm>
          <a:prstGeom prst="rect">
            <a:avLst/>
          </a:prstGeom>
          <a:noFill/>
          <a:ln/>
        </p:spPr>
        <p:txBody>
          <a:bodyPr wrap="square" lIns="0" tIns="0" rIns="0" bIns="0" rtlCol="0" anchor="t"/>
          <a:lstStyle/>
          <a:p>
            <a:pPr indent="0" marL="0">
              <a:lnSpc>
                <a:spcPct val="110000"/>
              </a:lnSpc>
              <a:buNone/>
            </a:pPr>
            <a:r>
              <a:rPr lang="en-US" sz="950" dirty="0">
                <a:solidFill>
                  <a:srgbClr val="A9B0C0"/>
                </a:solidFill>
                <a:latin typeface="Arial" pitchFamily="34" charset="0"/>
                <a:ea typeface="Arial" pitchFamily="34" charset="-122"/>
                <a:cs typeface="Arial" pitchFamily="34" charset="-120"/>
              </a:rPr>
              <a:t>The FCC approved both EchoStar transactions, moving roughly 115 MHz to SpaceX and AT&amp;T.</a:t>
            </a:r>
            <a:endParaRPr lang="en-US" sz="950" dirty="0"/>
          </a:p>
        </p:txBody>
      </p:sp>
      <p:sp>
        <p:nvSpPr>
          <p:cNvPr id="10" name="Shape 8"/>
          <p:cNvSpPr/>
          <p:nvPr/>
        </p:nvSpPr>
        <p:spPr>
          <a:xfrm>
            <a:off x="7818120" y="2688336"/>
            <a:ext cx="3803904" cy="987552"/>
          </a:xfrm>
          <a:prstGeom prst="roundRect">
            <a:avLst>
              <a:gd name="adj" fmla="val 3704"/>
            </a:avLst>
          </a:prstGeom>
          <a:solidFill>
            <a:srgbClr val="1B1E26"/>
          </a:solidFill>
          <a:ln w="9525">
            <a:solidFill>
              <a:srgbClr val="2E3440"/>
            </a:solidFill>
            <a:prstDash val="solid"/>
          </a:ln>
        </p:spPr>
        <p:txBody>
          <a:bodyPr/>
          <a:p/>
        </p:txBody>
      </p:sp>
      <p:sp>
        <p:nvSpPr>
          <p:cNvPr id="11" name="Text 9"/>
          <p:cNvSpPr txBox="1"/>
          <p:nvPr/>
        </p:nvSpPr>
        <p:spPr>
          <a:xfrm>
            <a:off x="7982712" y="2788920"/>
            <a:ext cx="3474720" cy="292608"/>
          </a:xfrm>
          <a:prstGeom prst="rect">
            <a:avLst/>
          </a:prstGeom>
          <a:noFill/>
          <a:ln/>
        </p:spPr>
        <p:txBody>
          <a:bodyPr wrap="square" lIns="0" tIns="0" rIns="0" bIns="0" rtlCol="0" anchor="ctr"/>
          <a:lstStyle/>
          <a:p>
            <a:pPr indent="0" marL="0">
              <a:buNone/>
            </a:pPr>
            <a:r>
              <a:rPr lang="en-US" sz="1700" b="1" dirty="0">
                <a:solidFill>
                  <a:srgbClr val="009CFF"/>
                </a:solidFill>
                <a:latin typeface="Arial" pitchFamily="34" charset="0"/>
                <a:ea typeface="Arial" pitchFamily="34" charset="-122"/>
                <a:cs typeface="Arial" pitchFamily="34" charset="-120"/>
              </a:rPr>
              <a:t>30 Nov 2027</a:t>
            </a:r>
            <a:endParaRPr lang="en-US" sz="1700" dirty="0"/>
          </a:p>
        </p:txBody>
      </p:sp>
      <p:sp>
        <p:nvSpPr>
          <p:cNvPr id="12" name="Text 10"/>
          <p:cNvSpPr txBox="1"/>
          <p:nvPr/>
        </p:nvSpPr>
        <p:spPr>
          <a:xfrm>
            <a:off x="7982712" y="3118104"/>
            <a:ext cx="3474720" cy="475488"/>
          </a:xfrm>
          <a:prstGeom prst="rect">
            <a:avLst/>
          </a:prstGeom>
          <a:noFill/>
          <a:ln/>
        </p:spPr>
        <p:txBody>
          <a:bodyPr wrap="square" lIns="0" tIns="0" rIns="0" bIns="0" rtlCol="0" anchor="t"/>
          <a:lstStyle/>
          <a:p>
            <a:pPr indent="0" marL="0">
              <a:lnSpc>
                <a:spcPct val="110000"/>
              </a:lnSpc>
              <a:buNone/>
            </a:pPr>
            <a:r>
              <a:rPr lang="en-US" sz="950" dirty="0">
                <a:solidFill>
                  <a:srgbClr val="A9B0C0"/>
                </a:solidFill>
                <a:latin typeface="Arial" pitchFamily="34" charset="0"/>
                <a:ea typeface="Arial" pitchFamily="34" charset="-122"/>
                <a:cs typeface="Arial" pitchFamily="34" charset="-120"/>
              </a:rPr>
              <a:t>The EchoStar–SpaceX second-step closing is expected on or about this date.</a:t>
            </a:r>
            <a:endParaRPr lang="en-US" sz="950" dirty="0"/>
          </a:p>
        </p:txBody>
      </p:sp>
      <p:sp>
        <p:nvSpPr>
          <p:cNvPr id="13" name="Shape 11"/>
          <p:cNvSpPr/>
          <p:nvPr/>
        </p:nvSpPr>
        <p:spPr>
          <a:xfrm>
            <a:off x="7818120" y="3803904"/>
            <a:ext cx="3803904" cy="987552"/>
          </a:xfrm>
          <a:prstGeom prst="roundRect">
            <a:avLst>
              <a:gd name="adj" fmla="val 3704"/>
            </a:avLst>
          </a:prstGeom>
          <a:solidFill>
            <a:srgbClr val="1B1E26"/>
          </a:solidFill>
          <a:ln w="9525">
            <a:solidFill>
              <a:srgbClr val="2E3440"/>
            </a:solidFill>
            <a:prstDash val="solid"/>
          </a:ln>
        </p:spPr>
        <p:txBody>
          <a:bodyPr/>
          <a:p/>
        </p:txBody>
      </p:sp>
      <p:sp>
        <p:nvSpPr>
          <p:cNvPr id="14" name="Text 12"/>
          <p:cNvSpPr txBox="1"/>
          <p:nvPr/>
        </p:nvSpPr>
        <p:spPr>
          <a:xfrm>
            <a:off x="7982712" y="3904488"/>
            <a:ext cx="3474720" cy="292608"/>
          </a:xfrm>
          <a:prstGeom prst="rect">
            <a:avLst/>
          </a:prstGeom>
          <a:noFill/>
          <a:ln/>
        </p:spPr>
        <p:txBody>
          <a:bodyPr wrap="square" lIns="0" tIns="0" rIns="0" bIns="0" rtlCol="0" anchor="ctr"/>
          <a:lstStyle/>
          <a:p>
            <a:pPr indent="0" marL="0">
              <a:buNone/>
            </a:pPr>
            <a:r>
              <a:rPr lang="en-US" sz="1700" b="1" dirty="0">
                <a:solidFill>
                  <a:srgbClr val="009CFF"/>
                </a:solidFill>
                <a:latin typeface="Arial" pitchFamily="34" charset="0"/>
                <a:ea typeface="Arial" pitchFamily="34" charset="-122"/>
                <a:cs typeface="Arial" pitchFamily="34" charset="-120"/>
              </a:rPr>
              <a:t>9 May 2028</a:t>
            </a:r>
            <a:endParaRPr lang="en-US" sz="1700" dirty="0"/>
          </a:p>
        </p:txBody>
      </p:sp>
      <p:sp>
        <p:nvSpPr>
          <p:cNvPr id="15" name="Text 13"/>
          <p:cNvSpPr txBox="1"/>
          <p:nvPr/>
        </p:nvSpPr>
        <p:spPr>
          <a:xfrm>
            <a:off x="7982712" y="4233672"/>
            <a:ext cx="3474720" cy="475488"/>
          </a:xfrm>
          <a:prstGeom prst="rect">
            <a:avLst/>
          </a:prstGeom>
          <a:noFill/>
          <a:ln/>
        </p:spPr>
        <p:txBody>
          <a:bodyPr wrap="square" lIns="0" tIns="0" rIns="0" bIns="0" rtlCol="0" anchor="t"/>
          <a:lstStyle/>
          <a:p>
            <a:pPr indent="0" marL="0">
              <a:lnSpc>
                <a:spcPct val="110000"/>
              </a:lnSpc>
              <a:buNone/>
            </a:pPr>
            <a:r>
              <a:rPr lang="en-US" sz="950" dirty="0">
                <a:solidFill>
                  <a:srgbClr val="A9B0C0"/>
                </a:solidFill>
                <a:latin typeface="Arial" pitchFamily="34" charset="0"/>
                <a:ea typeface="Arial" pitchFamily="34" charset="-122"/>
                <a:cs typeface="Arial" pitchFamily="34" charset="-120"/>
              </a:rPr>
              <a:t>All 1,197 of AST’s lease authorizations expire, on one day.</a:t>
            </a:r>
            <a:endParaRPr lang="en-US" sz="950" dirty="0"/>
          </a:p>
        </p:txBody>
      </p:sp>
      <p:sp>
        <p:nvSpPr>
          <p:cNvPr id="16" name="Text 14"/>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8B93A5"/>
                </a:solidFill>
                <a:latin typeface="Arial" pitchFamily="34" charset="0"/>
                <a:ea typeface="Arial" pitchFamily="34" charset="-122"/>
                <a:cs typeface="Arial" pitchFamily="34" charset="-120"/>
              </a:rPr>
              <a:t>Evidence base: FCC licence database snapshot 13 Sep 2026 · FCC orders, releases and auction results as dated · SEC filings and CelesTrak orbital elements 17 Sep 2026 · Method version 1.0. Nothing in this deck is investment advice, and nothing in it forecasts any company’s results or any regulator’s decision.</a:t>
            </a:r>
            <a:r>
              <a:rPr sz="800">
                <a:solidFill>
                  <a:srgbClr val="8B93A5"/>
                </a:solidFill>
                <a:latin typeface="Arial"/>
              </a:rPr>
              <a:t>  © 2026 Blue Prysm · Free to use and adapt, attribution asked · blueprysm.com</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2141A"/>
        </a:solidFill>
      </p:bgPr>
    </p:bg>
    <p:spTree>
      <p:nvGrpSpPr>
        <p:cNvPr id="1" name=""/>
        <p:cNvGrpSpPr/>
        <p:nvPr/>
      </p:nvGrpSpPr>
      <p:grpSpPr>
        <a:xfrm>
          <a:off x="0" y="0"/>
          <a:ext cx="0" cy="0"/>
          <a:chOff x="0" y="0"/>
          <a:chExt cx="0" cy="0"/>
        </a:xfrm>
      </p:grpSpPr>
      <p:sp>
        <p:nvSpPr>
          <p:cNvPr id="2" name="Shape 0"/>
          <p:cNvSpPr/>
          <p:nvPr/>
        </p:nvSpPr>
        <p:spPr>
          <a:xfrm>
            <a:off x="566928" y="329184"/>
            <a:ext cx="1302106" cy="256032"/>
          </a:xfrm>
          <a:prstGeom prst="roundRect">
            <a:avLst>
              <a:gd name="adj" fmla="val 14286"/>
            </a:avLst>
          </a:prstGeom>
          <a:solidFill>
            <a:srgbClr val="005DD6"/>
          </a:solidFill>
          <a:ln/>
        </p:spPr>
        <p:txBody>
          <a:bodyPr/>
          <a:p/>
        </p:txBody>
      </p:sp>
      <p:sp>
        <p:nvSpPr>
          <p:cNvPr id="3" name="Text 1"/>
          <p:cNvSpPr txBox="1"/>
          <p:nvPr/>
        </p:nvSpPr>
        <p:spPr>
          <a:xfrm>
            <a:off x="566928" y="329184"/>
            <a:ext cx="1302106"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THE QUESTION</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F6F5F2"/>
                </a:solidFill>
                <a:latin typeface="Arial" pitchFamily="34" charset="0"/>
                <a:ea typeface="Arial" pitchFamily="34" charset="-122"/>
                <a:cs typeface="Arial" pitchFamily="34" charset="-120"/>
              </a:rPr>
              <a:t>The question the board is really asking</a:t>
            </a:r>
            <a:endParaRPr lang="en-US" sz="2900" dirty="0"/>
          </a:p>
        </p:txBody>
      </p:sp>
      <p:sp>
        <p:nvSpPr>
          <p:cNvPr id="5" name="Text 3"/>
          <p:cNvSpPr txBox="1"/>
          <p:nvPr/>
        </p:nvSpPr>
        <p:spPr>
          <a:xfrm>
            <a:off x="566928" y="1280160"/>
            <a:ext cx="10607040" cy="457200"/>
          </a:xfrm>
          <a:prstGeom prst="rect">
            <a:avLst/>
          </a:prstGeom>
          <a:noFill/>
          <a:ln/>
        </p:spPr>
        <p:txBody>
          <a:bodyPr wrap="square" lIns="0" tIns="0" rIns="0" bIns="0" rtlCol="0" anchor="t"/>
          <a:lstStyle/>
          <a:p>
            <a:pPr indent="0" marL="0">
              <a:lnSpc>
                <a:spcPct val="114000"/>
              </a:lnSpc>
              <a:buNone/>
            </a:pPr>
            <a:r>
              <a:rPr lang="en-US" sz="1900" b="1" dirty="0">
                <a:solidFill>
                  <a:srgbClr val="58D1FC"/>
                </a:solidFill>
                <a:latin typeface="Arial" pitchFamily="34" charset="0"/>
                <a:ea typeface="Arial" pitchFamily="34" charset="-122"/>
                <a:cs typeface="Arial" pitchFamily="34" charset="-120"/>
              </a:rPr>
              <a:t>“Does SpaceX become a mobile carrier, or stay a supplement to one?”</a:t>
            </a:r>
            <a:endParaRPr lang="en-US" sz="1900" dirty="0"/>
          </a:p>
        </p:txBody>
      </p:sp>
      <p:sp>
        <p:nvSpPr>
          <p:cNvPr id="6" name="Text 4"/>
          <p:cNvSpPr txBox="1"/>
          <p:nvPr/>
        </p:nvSpPr>
        <p:spPr>
          <a:xfrm>
            <a:off x="566928" y="1828800"/>
            <a:ext cx="10881360" cy="914400"/>
          </a:xfrm>
          <a:prstGeom prst="rect">
            <a:avLst/>
          </a:prstGeom>
          <a:noFill/>
          <a:ln/>
        </p:spPr>
        <p:txBody>
          <a:bodyPr wrap="square" lIns="0" tIns="0" rIns="0" bIns="0" rtlCol="0" anchor="t"/>
          <a:lstStyle/>
          <a:p>
            <a:pPr indent="0" marL="0">
              <a:lnSpc>
                <a:spcPct val="120000"/>
              </a:lnSpc>
              <a:buNone/>
            </a:pPr>
            <a:r>
              <a:rPr lang="en-US" sz="1200" dirty="0">
                <a:solidFill>
                  <a:srgbClr val="F6F5F2"/>
                </a:solidFill>
                <a:latin typeface="Arial" pitchFamily="34" charset="0"/>
                <a:ea typeface="Arial" pitchFamily="34" charset="-122"/>
                <a:cs typeface="Arial" pitchFamily="34" charset="-120"/>
              </a:rPr>
              <a:t>Direct-to-device is discussed as though it were one thing arriving soon. The public record shows something more specific: two companies renting American terrestrial spectrum, two very different fleets in orbit, and a set of incumbents who never appear in the rental records at all. Six parts of evidence lead to the question above; this deck sets out that evidence and the questions each part answers.</a:t>
            </a:r>
            <a:endParaRPr lang="en-US" sz="1200" dirty="0"/>
          </a:p>
        </p:txBody>
      </p:sp>
      <p:sp>
        <p:nvSpPr>
          <p:cNvPr id="7" name="Shape 5"/>
          <p:cNvSpPr/>
          <p:nvPr/>
        </p:nvSpPr>
        <p:spPr>
          <a:xfrm>
            <a:off x="566928" y="2834640"/>
            <a:ext cx="2613584" cy="841248"/>
          </a:xfrm>
          <a:prstGeom prst="roundRect">
            <a:avLst>
              <a:gd name="adj" fmla="val 4348"/>
            </a:avLst>
          </a:prstGeom>
          <a:solidFill>
            <a:srgbClr val="1B1E26"/>
          </a:solidFill>
          <a:ln w="9525">
            <a:solidFill>
              <a:srgbClr val="2E3440"/>
            </a:solidFill>
            <a:prstDash val="solid"/>
          </a:ln>
        </p:spPr>
        <p:txBody>
          <a:bodyPr/>
          <a:p/>
        </p:txBody>
      </p:sp>
      <p:sp>
        <p:nvSpPr>
          <p:cNvPr id="8" name="Text 6"/>
          <p:cNvSpPr txBox="1"/>
          <p:nvPr/>
        </p:nvSpPr>
        <p:spPr>
          <a:xfrm>
            <a:off x="713232" y="2935224"/>
            <a:ext cx="2320976" cy="201168"/>
          </a:xfrm>
          <a:prstGeom prst="rect">
            <a:avLst/>
          </a:prstGeom>
          <a:noFill/>
          <a:ln/>
        </p:spPr>
        <p:txBody>
          <a:bodyPr wrap="square" lIns="0" tIns="0" rIns="0" bIns="0" rtlCol="0" anchor="ctr"/>
          <a:lstStyle/>
          <a:p>
            <a:pPr indent="0" marL="0">
              <a:buNone/>
            </a:pPr>
            <a:r>
              <a:rPr lang="en-US" sz="850" b="1" spc="120" kern="0" dirty="0">
                <a:solidFill>
                  <a:srgbClr val="009CFF"/>
                </a:solidFill>
                <a:latin typeface="Arial" pitchFamily="34" charset="0"/>
                <a:ea typeface="Arial" pitchFamily="34" charset="-122"/>
                <a:cs typeface="Arial" pitchFamily="34" charset="-120"/>
              </a:rPr>
              <a:t>PART 1</a:t>
            </a:r>
            <a:endParaRPr lang="en-US" sz="850" dirty="0"/>
          </a:p>
        </p:txBody>
      </p:sp>
      <p:sp>
        <p:nvSpPr>
          <p:cNvPr id="9" name="Text 7"/>
          <p:cNvSpPr txBox="1"/>
          <p:nvPr/>
        </p:nvSpPr>
        <p:spPr>
          <a:xfrm>
            <a:off x="713232" y="3154680"/>
            <a:ext cx="2320976" cy="475488"/>
          </a:xfrm>
          <a:prstGeom prst="rect">
            <a:avLst/>
          </a:prstGeom>
          <a:noFill/>
          <a:ln/>
        </p:spPr>
        <p:txBody>
          <a:bodyPr wrap="square" lIns="0" tIns="0" rIns="0" bIns="0" rtlCol="0" anchor="t"/>
          <a:lstStyle/>
          <a:p>
            <a:pPr indent="0" marL="0">
              <a:lnSpc>
                <a:spcPct val="106000"/>
              </a:lnSpc>
              <a:buNone/>
            </a:pPr>
            <a:r>
              <a:rPr lang="en-US" sz="1050" dirty="0">
                <a:solidFill>
                  <a:srgbClr val="F6F5F2"/>
                </a:solidFill>
                <a:latin typeface="Arial" pitchFamily="34" charset="0"/>
                <a:ea typeface="Arial" pitchFamily="34" charset="-122"/>
                <a:cs typeface="Arial" pitchFamily="34" charset="-120"/>
              </a:rPr>
              <a:t>Who holds which spectrum, and on what terms?</a:t>
            </a:r>
            <a:endParaRPr lang="en-US" sz="1050" dirty="0"/>
          </a:p>
        </p:txBody>
      </p:sp>
      <p:sp>
        <p:nvSpPr>
          <p:cNvPr id="10" name="Shape 8"/>
          <p:cNvSpPr/>
          <p:nvPr/>
        </p:nvSpPr>
        <p:spPr>
          <a:xfrm>
            <a:off x="3381680" y="2834640"/>
            <a:ext cx="2613584" cy="841248"/>
          </a:xfrm>
          <a:prstGeom prst="roundRect">
            <a:avLst>
              <a:gd name="adj" fmla="val 4348"/>
            </a:avLst>
          </a:prstGeom>
          <a:solidFill>
            <a:srgbClr val="1B1E26"/>
          </a:solidFill>
          <a:ln w="9525">
            <a:solidFill>
              <a:srgbClr val="2E3440"/>
            </a:solidFill>
            <a:prstDash val="solid"/>
          </a:ln>
        </p:spPr>
        <p:txBody>
          <a:bodyPr/>
          <a:p/>
        </p:txBody>
      </p:sp>
      <p:sp>
        <p:nvSpPr>
          <p:cNvPr id="11" name="Text 9"/>
          <p:cNvSpPr txBox="1"/>
          <p:nvPr/>
        </p:nvSpPr>
        <p:spPr>
          <a:xfrm>
            <a:off x="3527984" y="2935224"/>
            <a:ext cx="2320976" cy="201168"/>
          </a:xfrm>
          <a:prstGeom prst="rect">
            <a:avLst/>
          </a:prstGeom>
          <a:noFill/>
          <a:ln/>
        </p:spPr>
        <p:txBody>
          <a:bodyPr wrap="square" lIns="0" tIns="0" rIns="0" bIns="0" rtlCol="0" anchor="ctr"/>
          <a:lstStyle/>
          <a:p>
            <a:pPr indent="0" marL="0">
              <a:buNone/>
            </a:pPr>
            <a:r>
              <a:rPr lang="en-US" sz="850" b="1" spc="120" kern="0" dirty="0">
                <a:solidFill>
                  <a:srgbClr val="009CFF"/>
                </a:solidFill>
                <a:latin typeface="Arial" pitchFamily="34" charset="0"/>
                <a:ea typeface="Arial" pitchFamily="34" charset="-122"/>
                <a:cs typeface="Arial" pitchFamily="34" charset="-120"/>
              </a:rPr>
              <a:t>PART 2</a:t>
            </a:r>
            <a:endParaRPr lang="en-US" sz="850" dirty="0"/>
          </a:p>
        </p:txBody>
      </p:sp>
      <p:sp>
        <p:nvSpPr>
          <p:cNvPr id="12" name="Text 10"/>
          <p:cNvSpPr txBox="1"/>
          <p:nvPr/>
        </p:nvSpPr>
        <p:spPr>
          <a:xfrm>
            <a:off x="3527984" y="3154680"/>
            <a:ext cx="2320976" cy="475488"/>
          </a:xfrm>
          <a:prstGeom prst="rect">
            <a:avLst/>
          </a:prstGeom>
          <a:noFill/>
          <a:ln/>
        </p:spPr>
        <p:txBody>
          <a:bodyPr wrap="square" lIns="0" tIns="0" rIns="0" bIns="0" rtlCol="0" anchor="t"/>
          <a:lstStyle/>
          <a:p>
            <a:pPr indent="0" marL="0">
              <a:lnSpc>
                <a:spcPct val="106000"/>
              </a:lnSpc>
              <a:buNone/>
            </a:pPr>
            <a:r>
              <a:rPr lang="en-US" sz="1050" dirty="0">
                <a:solidFill>
                  <a:srgbClr val="F6F5F2"/>
                </a:solidFill>
                <a:latin typeface="Arial" pitchFamily="34" charset="0"/>
                <a:ea typeface="Arial" pitchFamily="34" charset="-122"/>
                <a:cs typeface="Arial" pitchFamily="34" charset="-120"/>
              </a:rPr>
              <a:t>Why do it this way, and what does it cost?</a:t>
            </a:r>
            <a:endParaRPr lang="en-US" sz="1050" dirty="0"/>
          </a:p>
        </p:txBody>
      </p:sp>
      <p:sp>
        <p:nvSpPr>
          <p:cNvPr id="13" name="Shape 11"/>
          <p:cNvSpPr/>
          <p:nvPr/>
        </p:nvSpPr>
        <p:spPr>
          <a:xfrm>
            <a:off x="6196432" y="2834640"/>
            <a:ext cx="2613584" cy="841248"/>
          </a:xfrm>
          <a:prstGeom prst="roundRect">
            <a:avLst>
              <a:gd name="adj" fmla="val 4348"/>
            </a:avLst>
          </a:prstGeom>
          <a:solidFill>
            <a:srgbClr val="1B1E26"/>
          </a:solidFill>
          <a:ln w="9525">
            <a:solidFill>
              <a:srgbClr val="2E3440"/>
            </a:solidFill>
            <a:prstDash val="solid"/>
          </a:ln>
        </p:spPr>
        <p:txBody>
          <a:bodyPr/>
          <a:p/>
        </p:txBody>
      </p:sp>
      <p:sp>
        <p:nvSpPr>
          <p:cNvPr id="14" name="Text 12"/>
          <p:cNvSpPr txBox="1"/>
          <p:nvPr/>
        </p:nvSpPr>
        <p:spPr>
          <a:xfrm>
            <a:off x="6342736" y="2935224"/>
            <a:ext cx="2320976" cy="201168"/>
          </a:xfrm>
          <a:prstGeom prst="rect">
            <a:avLst/>
          </a:prstGeom>
          <a:noFill/>
          <a:ln/>
        </p:spPr>
        <p:txBody>
          <a:bodyPr wrap="square" lIns="0" tIns="0" rIns="0" bIns="0" rtlCol="0" anchor="ctr"/>
          <a:lstStyle/>
          <a:p>
            <a:pPr indent="0" marL="0">
              <a:buNone/>
            </a:pPr>
            <a:r>
              <a:rPr lang="en-US" sz="850" b="1" spc="120" kern="0" dirty="0">
                <a:solidFill>
                  <a:srgbClr val="009CFF"/>
                </a:solidFill>
                <a:latin typeface="Arial" pitchFamily="34" charset="0"/>
                <a:ea typeface="Arial" pitchFamily="34" charset="-122"/>
                <a:cs typeface="Arial" pitchFamily="34" charset="-120"/>
              </a:rPr>
              <a:t>PART 3</a:t>
            </a:r>
            <a:endParaRPr lang="en-US" sz="850" dirty="0"/>
          </a:p>
        </p:txBody>
      </p:sp>
      <p:sp>
        <p:nvSpPr>
          <p:cNvPr id="15" name="Text 13"/>
          <p:cNvSpPr txBox="1"/>
          <p:nvPr/>
        </p:nvSpPr>
        <p:spPr>
          <a:xfrm>
            <a:off x="6342736" y="3154680"/>
            <a:ext cx="2320976" cy="475488"/>
          </a:xfrm>
          <a:prstGeom prst="rect">
            <a:avLst/>
          </a:prstGeom>
          <a:noFill/>
          <a:ln/>
        </p:spPr>
        <p:txBody>
          <a:bodyPr wrap="square" lIns="0" tIns="0" rIns="0" bIns="0" rtlCol="0" anchor="t"/>
          <a:lstStyle/>
          <a:p>
            <a:pPr indent="0" marL="0">
              <a:lnSpc>
                <a:spcPct val="106000"/>
              </a:lnSpc>
              <a:buNone/>
            </a:pPr>
            <a:r>
              <a:rPr lang="en-US" sz="1050" dirty="0">
                <a:solidFill>
                  <a:srgbClr val="F6F5F2"/>
                </a:solidFill>
                <a:latin typeface="Arial" pitchFamily="34" charset="0"/>
                <a:ea typeface="Arial" pitchFamily="34" charset="-122"/>
                <a:cs typeface="Arial" pitchFamily="34" charset="-120"/>
              </a:rPr>
              <a:t>What can the radios physically do?</a:t>
            </a:r>
            <a:endParaRPr lang="en-US" sz="1050" dirty="0"/>
          </a:p>
        </p:txBody>
      </p:sp>
      <p:sp>
        <p:nvSpPr>
          <p:cNvPr id="16" name="Shape 14"/>
          <p:cNvSpPr/>
          <p:nvPr/>
        </p:nvSpPr>
        <p:spPr>
          <a:xfrm>
            <a:off x="9011183" y="2834640"/>
            <a:ext cx="2613584" cy="841248"/>
          </a:xfrm>
          <a:prstGeom prst="roundRect">
            <a:avLst>
              <a:gd name="adj" fmla="val 4348"/>
            </a:avLst>
          </a:prstGeom>
          <a:solidFill>
            <a:srgbClr val="1B1E26"/>
          </a:solidFill>
          <a:ln w="9525">
            <a:solidFill>
              <a:srgbClr val="2E3440"/>
            </a:solidFill>
            <a:prstDash val="solid"/>
          </a:ln>
        </p:spPr>
        <p:txBody>
          <a:bodyPr/>
          <a:p/>
        </p:txBody>
      </p:sp>
      <p:sp>
        <p:nvSpPr>
          <p:cNvPr id="17" name="Text 15"/>
          <p:cNvSpPr txBox="1"/>
          <p:nvPr/>
        </p:nvSpPr>
        <p:spPr>
          <a:xfrm>
            <a:off x="9157487" y="2935224"/>
            <a:ext cx="2320976" cy="201168"/>
          </a:xfrm>
          <a:prstGeom prst="rect">
            <a:avLst/>
          </a:prstGeom>
          <a:noFill/>
          <a:ln/>
        </p:spPr>
        <p:txBody>
          <a:bodyPr wrap="square" lIns="0" tIns="0" rIns="0" bIns="0" rtlCol="0" anchor="ctr"/>
          <a:lstStyle/>
          <a:p>
            <a:pPr indent="0" marL="0">
              <a:buNone/>
            </a:pPr>
            <a:r>
              <a:rPr lang="en-US" sz="850" b="1" spc="120" kern="0" dirty="0">
                <a:solidFill>
                  <a:srgbClr val="009CFF"/>
                </a:solidFill>
                <a:latin typeface="Arial" pitchFamily="34" charset="0"/>
                <a:ea typeface="Arial" pitchFamily="34" charset="-122"/>
                <a:cs typeface="Arial" pitchFamily="34" charset="-120"/>
              </a:rPr>
              <a:t>PART 4</a:t>
            </a:r>
            <a:endParaRPr lang="en-US" sz="850" dirty="0"/>
          </a:p>
        </p:txBody>
      </p:sp>
      <p:sp>
        <p:nvSpPr>
          <p:cNvPr id="18" name="Text 16"/>
          <p:cNvSpPr txBox="1"/>
          <p:nvPr/>
        </p:nvSpPr>
        <p:spPr>
          <a:xfrm>
            <a:off x="9157487" y="3154680"/>
            <a:ext cx="2320976" cy="475488"/>
          </a:xfrm>
          <a:prstGeom prst="rect">
            <a:avLst/>
          </a:prstGeom>
          <a:noFill/>
          <a:ln/>
        </p:spPr>
        <p:txBody>
          <a:bodyPr wrap="square" lIns="0" tIns="0" rIns="0" bIns="0" rtlCol="0" anchor="t"/>
          <a:lstStyle/>
          <a:p>
            <a:pPr indent="0" marL="0">
              <a:lnSpc>
                <a:spcPct val="106000"/>
              </a:lnSpc>
              <a:buNone/>
            </a:pPr>
            <a:r>
              <a:rPr lang="en-US" sz="1050" dirty="0">
                <a:solidFill>
                  <a:srgbClr val="F6F5F2"/>
                </a:solidFill>
                <a:latin typeface="Arial" pitchFamily="34" charset="0"/>
                <a:ea typeface="Arial" pitchFamily="34" charset="-122"/>
                <a:cs typeface="Arial" pitchFamily="34" charset="-120"/>
              </a:rPr>
              <a:t>What does it cost to stop being a tenant?</a:t>
            </a:r>
            <a:endParaRPr lang="en-US" sz="1050" dirty="0"/>
          </a:p>
        </p:txBody>
      </p:sp>
      <p:sp>
        <p:nvSpPr>
          <p:cNvPr id="19" name="Shape 17"/>
          <p:cNvSpPr/>
          <p:nvPr/>
        </p:nvSpPr>
        <p:spPr>
          <a:xfrm>
            <a:off x="566928" y="3803904"/>
            <a:ext cx="2613584" cy="841248"/>
          </a:xfrm>
          <a:prstGeom prst="roundRect">
            <a:avLst>
              <a:gd name="adj" fmla="val 4348"/>
            </a:avLst>
          </a:prstGeom>
          <a:solidFill>
            <a:srgbClr val="1B1E26"/>
          </a:solidFill>
          <a:ln w="9525">
            <a:solidFill>
              <a:srgbClr val="2E3440"/>
            </a:solidFill>
            <a:prstDash val="solid"/>
          </a:ln>
        </p:spPr>
        <p:txBody>
          <a:bodyPr/>
          <a:p/>
        </p:txBody>
      </p:sp>
      <p:sp>
        <p:nvSpPr>
          <p:cNvPr id="20" name="Text 18"/>
          <p:cNvSpPr txBox="1"/>
          <p:nvPr/>
        </p:nvSpPr>
        <p:spPr>
          <a:xfrm>
            <a:off x="713232" y="3904488"/>
            <a:ext cx="2320976" cy="201168"/>
          </a:xfrm>
          <a:prstGeom prst="rect">
            <a:avLst/>
          </a:prstGeom>
          <a:noFill/>
          <a:ln/>
        </p:spPr>
        <p:txBody>
          <a:bodyPr wrap="square" lIns="0" tIns="0" rIns="0" bIns="0" rtlCol="0" anchor="ctr"/>
          <a:lstStyle/>
          <a:p>
            <a:pPr indent="0" marL="0">
              <a:buNone/>
            </a:pPr>
            <a:r>
              <a:rPr lang="en-US" sz="850" b="1" spc="120" kern="0" dirty="0">
                <a:solidFill>
                  <a:srgbClr val="009CFF"/>
                </a:solidFill>
                <a:latin typeface="Arial" pitchFamily="34" charset="0"/>
                <a:ea typeface="Arial" pitchFamily="34" charset="-122"/>
                <a:cs typeface="Arial" pitchFamily="34" charset="-120"/>
              </a:rPr>
              <a:t>PART 5</a:t>
            </a:r>
            <a:endParaRPr lang="en-US" sz="850" dirty="0"/>
          </a:p>
        </p:txBody>
      </p:sp>
      <p:sp>
        <p:nvSpPr>
          <p:cNvPr id="21" name="Text 19"/>
          <p:cNvSpPr txBox="1"/>
          <p:nvPr/>
        </p:nvSpPr>
        <p:spPr>
          <a:xfrm>
            <a:off x="713232" y="4123944"/>
            <a:ext cx="2320976" cy="475488"/>
          </a:xfrm>
          <a:prstGeom prst="rect">
            <a:avLst/>
          </a:prstGeom>
          <a:noFill/>
          <a:ln/>
        </p:spPr>
        <p:txBody>
          <a:bodyPr wrap="square" lIns="0" tIns="0" rIns="0" bIns="0" rtlCol="0" anchor="t"/>
          <a:lstStyle/>
          <a:p>
            <a:pPr indent="0" marL="0">
              <a:lnSpc>
                <a:spcPct val="106000"/>
              </a:lnSpc>
              <a:buNone/>
            </a:pPr>
            <a:r>
              <a:rPr lang="en-US" sz="1050" dirty="0">
                <a:solidFill>
                  <a:srgbClr val="F6F5F2"/>
                </a:solidFill>
                <a:latin typeface="Arial" pitchFamily="34" charset="0"/>
                <a:ea typeface="Arial" pitchFamily="34" charset="-122"/>
                <a:cs typeface="Arial" pitchFamily="34" charset="-120"/>
              </a:rPr>
              <a:t>Who writes the rules, and what have they already decided?</a:t>
            </a:r>
            <a:endParaRPr lang="en-US" sz="1050" dirty="0"/>
          </a:p>
        </p:txBody>
      </p:sp>
      <p:sp>
        <p:nvSpPr>
          <p:cNvPr id="22" name="Shape 20"/>
          <p:cNvSpPr/>
          <p:nvPr/>
        </p:nvSpPr>
        <p:spPr>
          <a:xfrm>
            <a:off x="3381680" y="3803904"/>
            <a:ext cx="2613584" cy="841248"/>
          </a:xfrm>
          <a:prstGeom prst="roundRect">
            <a:avLst>
              <a:gd name="adj" fmla="val 4348"/>
            </a:avLst>
          </a:prstGeom>
          <a:solidFill>
            <a:srgbClr val="1B1E26"/>
          </a:solidFill>
          <a:ln w="9525">
            <a:solidFill>
              <a:srgbClr val="2E3440"/>
            </a:solidFill>
            <a:prstDash val="solid"/>
          </a:ln>
        </p:spPr>
        <p:txBody>
          <a:bodyPr/>
          <a:p/>
        </p:txBody>
      </p:sp>
      <p:sp>
        <p:nvSpPr>
          <p:cNvPr id="23" name="Text 21"/>
          <p:cNvSpPr txBox="1"/>
          <p:nvPr/>
        </p:nvSpPr>
        <p:spPr>
          <a:xfrm>
            <a:off x="3527984" y="3904488"/>
            <a:ext cx="2320976" cy="201168"/>
          </a:xfrm>
          <a:prstGeom prst="rect">
            <a:avLst/>
          </a:prstGeom>
          <a:noFill/>
          <a:ln/>
        </p:spPr>
        <p:txBody>
          <a:bodyPr wrap="square" lIns="0" tIns="0" rIns="0" bIns="0" rtlCol="0" anchor="ctr"/>
          <a:lstStyle/>
          <a:p>
            <a:pPr indent="0" marL="0">
              <a:buNone/>
            </a:pPr>
            <a:r>
              <a:rPr lang="en-US" sz="850" b="1" spc="120" kern="0" dirty="0">
                <a:solidFill>
                  <a:srgbClr val="009CFF"/>
                </a:solidFill>
                <a:latin typeface="Arial" pitchFamily="34" charset="0"/>
                <a:ea typeface="Arial" pitchFamily="34" charset="-122"/>
                <a:cs typeface="Arial" pitchFamily="34" charset="-120"/>
              </a:rPr>
              <a:t>PART 6</a:t>
            </a:r>
            <a:endParaRPr lang="en-US" sz="850" dirty="0"/>
          </a:p>
        </p:txBody>
      </p:sp>
      <p:sp>
        <p:nvSpPr>
          <p:cNvPr id="24" name="Text 22"/>
          <p:cNvSpPr txBox="1"/>
          <p:nvPr/>
        </p:nvSpPr>
        <p:spPr>
          <a:xfrm>
            <a:off x="3527984" y="4123944"/>
            <a:ext cx="2320976" cy="475488"/>
          </a:xfrm>
          <a:prstGeom prst="rect">
            <a:avLst/>
          </a:prstGeom>
          <a:noFill/>
          <a:ln/>
        </p:spPr>
        <p:txBody>
          <a:bodyPr wrap="square" lIns="0" tIns="0" rIns="0" bIns="0" rtlCol="0" anchor="t"/>
          <a:lstStyle/>
          <a:p>
            <a:pPr indent="0" marL="0">
              <a:lnSpc>
                <a:spcPct val="106000"/>
              </a:lnSpc>
              <a:buNone/>
            </a:pPr>
            <a:r>
              <a:rPr lang="en-US" sz="1050" dirty="0">
                <a:solidFill>
                  <a:srgbClr val="F6F5F2"/>
                </a:solidFill>
                <a:latin typeface="Arial" pitchFamily="34" charset="0"/>
                <a:ea typeface="Arial" pitchFamily="34" charset="-122"/>
                <a:cs typeface="Arial" pitchFamily="34" charset="-120"/>
              </a:rPr>
              <a:t>Does anyone have the money?</a:t>
            </a:r>
            <a:endParaRPr lang="en-US" sz="1050" dirty="0"/>
          </a:p>
        </p:txBody>
      </p:sp>
      <p:sp>
        <p:nvSpPr>
          <p:cNvPr id="25" name="Shape 23"/>
          <p:cNvSpPr/>
          <p:nvPr/>
        </p:nvSpPr>
        <p:spPr>
          <a:xfrm>
            <a:off x="6196432" y="3803904"/>
            <a:ext cx="2613584" cy="841248"/>
          </a:xfrm>
          <a:prstGeom prst="roundRect">
            <a:avLst>
              <a:gd name="adj" fmla="val 4348"/>
            </a:avLst>
          </a:prstGeom>
          <a:solidFill>
            <a:srgbClr val="1B1E26"/>
          </a:solidFill>
          <a:ln w="9525">
            <a:solidFill>
              <a:srgbClr val="2E3440"/>
            </a:solidFill>
            <a:prstDash val="solid"/>
          </a:ln>
        </p:spPr>
        <p:txBody>
          <a:bodyPr/>
          <a:p/>
        </p:txBody>
      </p:sp>
      <p:sp>
        <p:nvSpPr>
          <p:cNvPr id="26" name="Text 24"/>
          <p:cNvSpPr txBox="1"/>
          <p:nvPr/>
        </p:nvSpPr>
        <p:spPr>
          <a:xfrm>
            <a:off x="6342736" y="3904488"/>
            <a:ext cx="2320976" cy="201168"/>
          </a:xfrm>
          <a:prstGeom prst="rect">
            <a:avLst/>
          </a:prstGeom>
          <a:noFill/>
          <a:ln/>
        </p:spPr>
        <p:txBody>
          <a:bodyPr wrap="square" lIns="0" tIns="0" rIns="0" bIns="0" rtlCol="0" anchor="ctr"/>
          <a:lstStyle/>
          <a:p>
            <a:pPr indent="0" marL="0">
              <a:buNone/>
            </a:pPr>
            <a:r>
              <a:rPr lang="en-US" sz="850" b="1" spc="120" kern="0" dirty="0">
                <a:solidFill>
                  <a:srgbClr val="009CFF"/>
                </a:solidFill>
                <a:latin typeface="Arial" pitchFamily="34" charset="0"/>
                <a:ea typeface="Arial" pitchFamily="34" charset="-122"/>
                <a:cs typeface="Arial" pitchFamily="34" charset="-120"/>
              </a:rPr>
              <a:t>PART 7</a:t>
            </a:r>
            <a:endParaRPr lang="en-US" sz="850" dirty="0"/>
          </a:p>
        </p:txBody>
      </p:sp>
      <p:sp>
        <p:nvSpPr>
          <p:cNvPr id="27" name="Text 25"/>
          <p:cNvSpPr txBox="1"/>
          <p:nvPr/>
        </p:nvSpPr>
        <p:spPr>
          <a:xfrm>
            <a:off x="6342736" y="4123944"/>
            <a:ext cx="2320976" cy="475488"/>
          </a:xfrm>
          <a:prstGeom prst="rect">
            <a:avLst/>
          </a:prstGeom>
          <a:noFill/>
          <a:ln/>
        </p:spPr>
        <p:txBody>
          <a:bodyPr wrap="square" lIns="0" tIns="0" rIns="0" bIns="0" rtlCol="0" anchor="t"/>
          <a:lstStyle/>
          <a:p>
            <a:pPr indent="0" marL="0">
              <a:lnSpc>
                <a:spcPct val="106000"/>
              </a:lnSpc>
              <a:buNone/>
            </a:pPr>
            <a:r>
              <a:rPr lang="en-US" sz="1050" dirty="0">
                <a:solidFill>
                  <a:srgbClr val="F6F5F2"/>
                </a:solidFill>
                <a:latin typeface="Arial" pitchFamily="34" charset="0"/>
                <a:ea typeface="Arial" pitchFamily="34" charset="-122"/>
                <a:cs typeface="Arial" pitchFamily="34" charset="-120"/>
              </a:rPr>
              <a:t>Carrier, or supplement?</a:t>
            </a:r>
            <a:endParaRPr lang="en-US" sz="1050" dirty="0"/>
          </a:p>
        </p:txBody>
      </p:sp>
      <p:sp>
        <p:nvSpPr>
          <p:cNvPr id="28" name="Shape 26"/>
          <p:cNvSpPr/>
          <p:nvPr/>
        </p:nvSpPr>
        <p:spPr>
          <a:xfrm>
            <a:off x="566928" y="4901184"/>
            <a:ext cx="11057839" cy="658368"/>
          </a:xfrm>
          <a:prstGeom prst="roundRect">
            <a:avLst>
              <a:gd name="adj" fmla="val 5556"/>
            </a:avLst>
          </a:prstGeom>
          <a:solidFill>
            <a:srgbClr val="005DD6"/>
          </a:solidFill>
          <a:ln/>
        </p:spPr>
        <p:txBody>
          <a:bodyPr/>
          <a:p/>
        </p:txBody>
      </p:sp>
      <p:sp>
        <p:nvSpPr>
          <p:cNvPr id="29" name="Text 27"/>
          <p:cNvSpPr txBox="1"/>
          <p:nvPr/>
        </p:nvSpPr>
        <p:spPr>
          <a:xfrm>
            <a:off x="768096" y="4901184"/>
            <a:ext cx="10655503" cy="658368"/>
          </a:xfrm>
          <a:prstGeom prst="rect">
            <a:avLst/>
          </a:prstGeom>
          <a:noFill/>
          <a:ln/>
        </p:spPr>
        <p:txBody>
          <a:bodyPr wrap="square" lIns="0" tIns="0" rIns="0" bIns="0" rtlCol="0" anchor="ctr"/>
          <a:lstStyle/>
          <a:p>
            <a:pPr indent="0" marL="0">
              <a:lnSpc>
                <a:spcPct val="108000"/>
              </a:lnSpc>
              <a:buNone/>
            </a:pPr>
            <a:r>
              <a:rPr lang="en-US" sz="1150" b="1" dirty="0">
                <a:solidFill>
                  <a:srgbClr val="FFFFFF"/>
                </a:solidFill>
                <a:latin typeface="Arial" pitchFamily="34" charset="0"/>
                <a:ea typeface="Arial" pitchFamily="34" charset="-122"/>
                <a:cs typeface="Arial" pitchFamily="34" charset="-120"/>
              </a:rPr>
              <a:t>The two scenarios in part seven are analytical constructions, not forecasts. No probability attaches to either: the evidence supports both readings today, which is why the observable indicators matter more than an opinion.</a:t>
            </a:r>
            <a:endParaRPr lang="en-US" sz="1150" dirty="0"/>
          </a:p>
        </p:txBody>
      </p:sp>
      <p:sp>
        <p:nvSpPr>
          <p:cNvPr id="30" name="Text 28"/>
          <p:cNvSpPr txBox="1"/>
          <p:nvPr/>
        </p:nvSpPr>
        <p:spPr>
          <a:xfrm>
            <a:off x="566928" y="5724144"/>
            <a:ext cx="10881360" cy="548640"/>
          </a:xfrm>
          <a:prstGeom prst="rect">
            <a:avLst/>
          </a:prstGeom>
          <a:noFill/>
          <a:ln/>
        </p:spPr>
        <p:txBody>
          <a:bodyPr wrap="square" lIns="0" tIns="0" rIns="0" bIns="0" rtlCol="0" anchor="t"/>
          <a:lstStyle/>
          <a:p>
            <a:pPr indent="0" marL="0">
              <a:lnSpc>
                <a:spcPct val="114000"/>
              </a:lnSpc>
              <a:buNone/>
            </a:pPr>
            <a:r>
              <a:rPr lang="en-US" sz="1050" dirty="0">
                <a:solidFill>
                  <a:srgbClr val="A9B0C0"/>
                </a:solidFill>
                <a:latin typeface="Arial" pitchFamily="34" charset="0"/>
                <a:ea typeface="Arial" pitchFamily="34" charset="-122"/>
                <a:cs typeface="Arial" pitchFamily="34" charset="-120"/>
              </a:rPr>
              <a:t>Every figure in this deck is drawn from the FCC licence database and FCC orders, SEC filings, published auction results, public orbital catalogues, and, where marked, trade reporting that has not been verified against a transcript.</a:t>
            </a:r>
            <a:endParaRPr lang="en-US" sz="1050" dirty="0"/>
          </a:p>
        </p:txBody>
      </p:sp>
      <p:sp>
        <p:nvSpPr>
          <p:cNvPr id="31" name="Text 29"/>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8B93A5"/>
                </a:solidFill>
                <a:latin typeface="Arial" pitchFamily="34" charset="0"/>
                <a:ea typeface="Arial" pitchFamily="34" charset="-122"/>
                <a:cs typeface="Arial" pitchFamily="34" charset="-120"/>
              </a:rPr>
              <a:t>Blue Prysm analysis of FCC, SEC, auction and orbital records. Data as of 13–17 September 2026.</a:t>
            </a:r>
            <a:r>
              <a:rPr sz="800">
                <a:solidFill>
                  <a:srgbClr val="8B93A5"/>
                </a:solidFill>
                <a:latin typeface="Arial"/>
              </a:rPr>
              <a:t>  © 2026 Blue Prysm · Free to use and adapt, attribution asked · blueprysm.com</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3152851" cy="256032"/>
          </a:xfrm>
          <a:prstGeom prst="roundRect">
            <a:avLst>
              <a:gd name="adj" fmla="val 14286"/>
            </a:avLst>
          </a:prstGeom>
          <a:solidFill>
            <a:srgbClr val="005DD6"/>
          </a:solidFill>
          <a:ln/>
        </p:spPr>
        <p:txBody>
          <a:bodyPr/>
          <a:p/>
        </p:txBody>
      </p:sp>
      <p:sp>
        <p:nvSpPr>
          <p:cNvPr id="3" name="Text 1"/>
          <p:cNvSpPr txBox="1"/>
          <p:nvPr/>
        </p:nvSpPr>
        <p:spPr>
          <a:xfrm>
            <a:off x="566928" y="329184"/>
            <a:ext cx="3152851"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1 · WHAT IS DEPLOYED TODAY</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Two operators hold US terrestrial rights, and both are tenants</a:t>
            </a:r>
            <a:endParaRPr lang="en-US" sz="2900" dirty="0"/>
          </a:p>
        </p:txBody>
      </p:sp>
      <p:sp>
        <p:nvSpPr>
          <p:cNvPr id="5" name="Text 3"/>
          <p:cNvSpPr txBox="1"/>
          <p:nvPr/>
        </p:nvSpPr>
        <p:spPr>
          <a:xfrm>
            <a:off x="566928" y="1243584"/>
            <a:ext cx="1024128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Filter the FCC’s market licence file to active records and look for satellite operators, and only two appear. Almost every record either company holds is a lease, permission written against spectrum somebody else is licensed to use.</a:t>
            </a:r>
            <a:endParaRPr lang="en-US" sz="1200" dirty="0"/>
          </a:p>
        </p:txBody>
      </p:sp>
      <p:sp>
        <p:nvSpPr>
          <p:cNvPr id="6" name="Shape 4"/>
          <p:cNvSpPr/>
          <p:nvPr/>
        </p:nvSpPr>
        <p:spPr>
          <a:xfrm>
            <a:off x="566928" y="1883664"/>
            <a:ext cx="5391760" cy="3054096"/>
          </a:xfrm>
          <a:prstGeom prst="roundRect">
            <a:avLst>
              <a:gd name="adj" fmla="val 1198"/>
            </a:avLst>
          </a:prstGeom>
          <a:solidFill>
            <a:srgbClr val="FFFFFF"/>
          </a:solidFill>
          <a:ln w="9525">
            <a:solidFill>
              <a:srgbClr val="DCDAD3"/>
            </a:solidFill>
            <a:prstDash val="solid"/>
          </a:ln>
        </p:spPr>
        <p:txBody>
          <a:bodyPr/>
          <a:p/>
        </p:txBody>
      </p:sp>
      <p:sp>
        <p:nvSpPr>
          <p:cNvPr id="7" name="Text 5"/>
          <p:cNvSpPr txBox="1"/>
          <p:nvPr/>
        </p:nvSpPr>
        <p:spPr>
          <a:xfrm>
            <a:off x="768096" y="2011680"/>
            <a:ext cx="4989424" cy="274320"/>
          </a:xfrm>
          <a:prstGeom prst="rect">
            <a:avLst/>
          </a:prstGeom>
          <a:noFill/>
          <a:ln/>
        </p:spPr>
        <p:txBody>
          <a:bodyPr wrap="square" lIns="0" tIns="0" rIns="0" bIns="0" rtlCol="0" anchor="ctr"/>
          <a:lstStyle/>
          <a:p>
            <a:pPr indent="0" marL="0">
              <a:buNone/>
            </a:pPr>
            <a:r>
              <a:rPr lang="en-US" sz="1400" b="1" dirty="0">
                <a:solidFill>
                  <a:srgbClr val="12141A"/>
                </a:solidFill>
                <a:latin typeface="Arial" pitchFamily="34" charset="0"/>
                <a:ea typeface="Arial" pitchFamily="34" charset="-122"/>
                <a:cs typeface="Arial" pitchFamily="34" charset="-120"/>
              </a:rPr>
              <a:t>AST &amp; Science</a:t>
            </a:r>
            <a:endParaRPr lang="en-US" sz="1400" dirty="0"/>
          </a:p>
        </p:txBody>
      </p:sp>
      <p:sp>
        <p:nvSpPr>
          <p:cNvPr id="8" name="Text 6"/>
          <p:cNvSpPr txBox="1"/>
          <p:nvPr/>
        </p:nvSpPr>
        <p:spPr>
          <a:xfrm>
            <a:off x="768096" y="2304288"/>
            <a:ext cx="1737360" cy="566928"/>
          </a:xfrm>
          <a:prstGeom prst="rect">
            <a:avLst/>
          </a:prstGeom>
          <a:noFill/>
          <a:ln/>
        </p:spPr>
        <p:txBody>
          <a:bodyPr wrap="square" lIns="0" tIns="0" rIns="0" bIns="0" rtlCol="0" anchor="ctr"/>
          <a:lstStyle/>
          <a:p>
            <a:pPr indent="0" marL="0">
              <a:buNone/>
            </a:pPr>
            <a:r>
              <a:rPr lang="en-US" sz="3600" b="1" dirty="0">
                <a:solidFill>
                  <a:srgbClr val="005DD6"/>
                </a:solidFill>
                <a:latin typeface="Arial" pitchFamily="34" charset="0"/>
                <a:ea typeface="Arial" pitchFamily="34" charset="-122"/>
                <a:cs typeface="Arial" pitchFamily="34" charset="-120"/>
              </a:rPr>
              <a:t>1,197</a:t>
            </a:r>
            <a:endParaRPr lang="en-US" sz="3600" dirty="0"/>
          </a:p>
        </p:txBody>
      </p:sp>
      <p:sp>
        <p:nvSpPr>
          <p:cNvPr id="9" name="Text 7"/>
          <p:cNvSpPr txBox="1"/>
          <p:nvPr/>
        </p:nvSpPr>
        <p:spPr>
          <a:xfrm>
            <a:off x="2542032" y="2395728"/>
            <a:ext cx="3197200" cy="457200"/>
          </a:xfrm>
          <a:prstGeom prst="rect">
            <a:avLst/>
          </a:prstGeom>
          <a:noFill/>
          <a:ln/>
        </p:spPr>
        <p:txBody>
          <a:bodyPr wrap="square" lIns="0" tIns="0" rIns="0" bIns="0" rtlCol="0" anchor="t"/>
          <a:lstStyle/>
          <a:p>
            <a:pPr indent="0" marL="0">
              <a:lnSpc>
                <a:spcPct val="106000"/>
              </a:lnSpc>
              <a:buNone/>
            </a:pPr>
            <a:r>
              <a:rPr lang="en-US" sz="1000" dirty="0">
                <a:solidFill>
                  <a:srgbClr val="5B6070"/>
                </a:solidFill>
                <a:latin typeface="Arial" pitchFamily="34" charset="0"/>
                <a:ea typeface="Arial" pitchFamily="34" charset="-122"/>
                <a:cs typeface="Arial" pitchFamily="34" charset="-120"/>
              </a:rPr>
              <a:t>active market records: all leases</a:t>
            </a:r>
            <a:endParaRPr lang="en-US" sz="1000" dirty="0"/>
          </a:p>
        </p:txBody>
      </p:sp>
      <p:sp>
        <p:nvSpPr>
          <p:cNvPr id="10" name="Text 8"/>
          <p:cNvSpPr txBox="1"/>
          <p:nvPr/>
        </p:nvSpPr>
        <p:spPr>
          <a:xfrm>
            <a:off x="768096" y="2980944"/>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SPECTRUM</a:t>
            </a:r>
            <a:endParaRPr lang="en-US" sz="900" dirty="0"/>
          </a:p>
        </p:txBody>
      </p:sp>
      <p:sp>
        <p:nvSpPr>
          <p:cNvPr id="11" name="Text 9"/>
          <p:cNvSpPr txBox="1"/>
          <p:nvPr/>
        </p:nvSpPr>
        <p:spPr>
          <a:xfrm>
            <a:off x="2029968" y="2962656"/>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704–716 / 734–746 MHz (700 MHz lower blocks)</a:t>
            </a:r>
            <a:endParaRPr lang="en-US" sz="1050" dirty="0"/>
          </a:p>
        </p:txBody>
      </p:sp>
      <p:sp>
        <p:nvSpPr>
          <p:cNvPr id="12" name="Text 10"/>
          <p:cNvSpPr txBox="1"/>
          <p:nvPr/>
        </p:nvSpPr>
        <p:spPr>
          <a:xfrm>
            <a:off x="768096" y="3401568"/>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MARKETS</a:t>
            </a:r>
            <a:endParaRPr lang="en-US" sz="900" dirty="0"/>
          </a:p>
        </p:txBody>
      </p:sp>
      <p:sp>
        <p:nvSpPr>
          <p:cNvPr id="13" name="Text 11"/>
          <p:cNvSpPr txBox="1"/>
          <p:nvPr/>
        </p:nvSpPr>
        <p:spPr>
          <a:xfrm>
            <a:off x="2029968" y="3383280"/>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654 distinct, mostly cellular market areas</a:t>
            </a:r>
            <a:endParaRPr lang="en-US" sz="1050" dirty="0"/>
          </a:p>
        </p:txBody>
      </p:sp>
      <p:sp>
        <p:nvSpPr>
          <p:cNvPr id="14" name="Text 12"/>
          <p:cNvSpPr txBox="1"/>
          <p:nvPr/>
        </p:nvSpPr>
        <p:spPr>
          <a:xfrm>
            <a:off x="768096" y="3712464"/>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GRANTED</a:t>
            </a:r>
            <a:endParaRPr lang="en-US" sz="900" dirty="0"/>
          </a:p>
        </p:txBody>
      </p:sp>
      <p:sp>
        <p:nvSpPr>
          <p:cNvPr id="15" name="Text 13"/>
          <p:cNvSpPr txBox="1"/>
          <p:nvPr/>
        </p:nvSpPr>
        <p:spPr>
          <a:xfrm>
            <a:off x="2029968" y="3694176"/>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21 Apr 2026, all on one day, matching the FCC order adopted that day</a:t>
            </a:r>
            <a:endParaRPr lang="en-US" sz="1050" dirty="0"/>
          </a:p>
        </p:txBody>
      </p:sp>
      <p:sp>
        <p:nvSpPr>
          <p:cNvPr id="16" name="Text 14"/>
          <p:cNvSpPr txBox="1"/>
          <p:nvPr/>
        </p:nvSpPr>
        <p:spPr>
          <a:xfrm>
            <a:off x="768096" y="4133088"/>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EXPIRES</a:t>
            </a:r>
            <a:endParaRPr lang="en-US" sz="900" dirty="0"/>
          </a:p>
        </p:txBody>
      </p:sp>
      <p:sp>
        <p:nvSpPr>
          <p:cNvPr id="17" name="Text 15"/>
          <p:cNvSpPr txBox="1"/>
          <p:nvPr/>
        </p:nvSpPr>
        <p:spPr>
          <a:xfrm>
            <a:off x="2029968" y="4114800"/>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9 May 2028, all on one day</a:t>
            </a:r>
            <a:endParaRPr lang="en-US" sz="1050" dirty="0"/>
          </a:p>
        </p:txBody>
      </p:sp>
      <p:sp>
        <p:nvSpPr>
          <p:cNvPr id="18" name="Text 16"/>
          <p:cNvSpPr txBox="1"/>
          <p:nvPr/>
        </p:nvSpPr>
        <p:spPr>
          <a:xfrm>
            <a:off x="768096" y="4443984"/>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CHARACTER</a:t>
            </a:r>
            <a:endParaRPr lang="en-US" sz="900" dirty="0"/>
          </a:p>
        </p:txBody>
      </p:sp>
      <p:sp>
        <p:nvSpPr>
          <p:cNvPr id="19" name="Text 17"/>
          <p:cNvSpPr txBox="1"/>
          <p:nvPr/>
        </p:nvSpPr>
        <p:spPr>
          <a:xfrm>
            <a:off x="2029968" y="4425696"/>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Florida 2 (Glades) · Texas 4 (Briscoe) · Kansas 3 (Jewell) · Sherman-Denison TX</a:t>
            </a:r>
            <a:endParaRPr lang="en-US" sz="1050" dirty="0"/>
          </a:p>
        </p:txBody>
      </p:sp>
      <p:sp>
        <p:nvSpPr>
          <p:cNvPr id="20" name="Shape 18"/>
          <p:cNvSpPr/>
          <p:nvPr/>
        </p:nvSpPr>
        <p:spPr>
          <a:xfrm>
            <a:off x="6233008" y="1883664"/>
            <a:ext cx="5391760" cy="3054096"/>
          </a:xfrm>
          <a:prstGeom prst="roundRect">
            <a:avLst>
              <a:gd name="adj" fmla="val 1198"/>
            </a:avLst>
          </a:prstGeom>
          <a:solidFill>
            <a:srgbClr val="FFFFFF"/>
          </a:solidFill>
          <a:ln w="9525">
            <a:solidFill>
              <a:srgbClr val="DCDAD3"/>
            </a:solidFill>
            <a:prstDash val="solid"/>
          </a:ln>
        </p:spPr>
        <p:txBody>
          <a:bodyPr/>
          <a:p/>
        </p:txBody>
      </p:sp>
      <p:sp>
        <p:nvSpPr>
          <p:cNvPr id="21" name="Text 19"/>
          <p:cNvSpPr txBox="1"/>
          <p:nvPr/>
        </p:nvSpPr>
        <p:spPr>
          <a:xfrm>
            <a:off x="6434176" y="2011680"/>
            <a:ext cx="4989424" cy="274320"/>
          </a:xfrm>
          <a:prstGeom prst="rect">
            <a:avLst/>
          </a:prstGeom>
          <a:noFill/>
          <a:ln/>
        </p:spPr>
        <p:txBody>
          <a:bodyPr wrap="square" lIns="0" tIns="0" rIns="0" bIns="0" rtlCol="0" anchor="ctr"/>
          <a:lstStyle/>
          <a:p>
            <a:pPr indent="0" marL="0">
              <a:buNone/>
            </a:pPr>
            <a:r>
              <a:rPr lang="en-US" sz="1400" b="1" dirty="0">
                <a:solidFill>
                  <a:srgbClr val="12141A"/>
                </a:solidFill>
                <a:latin typeface="Arial" pitchFamily="34" charset="0"/>
                <a:ea typeface="Arial" pitchFamily="34" charset="-122"/>
                <a:cs typeface="Arial" pitchFamily="34" charset="-120"/>
              </a:rPr>
              <a:t>Space Exploration Holdings (SpaceX)</a:t>
            </a:r>
            <a:endParaRPr lang="en-US" sz="1400" dirty="0"/>
          </a:p>
        </p:txBody>
      </p:sp>
      <p:sp>
        <p:nvSpPr>
          <p:cNvPr id="22" name="Text 20"/>
          <p:cNvSpPr txBox="1"/>
          <p:nvPr/>
        </p:nvSpPr>
        <p:spPr>
          <a:xfrm>
            <a:off x="6434176" y="2304288"/>
            <a:ext cx="1737360" cy="566928"/>
          </a:xfrm>
          <a:prstGeom prst="rect">
            <a:avLst/>
          </a:prstGeom>
          <a:noFill/>
          <a:ln/>
        </p:spPr>
        <p:txBody>
          <a:bodyPr wrap="square" lIns="0" tIns="0" rIns="0" bIns="0" rtlCol="0" anchor="ctr"/>
          <a:lstStyle/>
          <a:p>
            <a:pPr indent="0" marL="0">
              <a:buNone/>
            </a:pPr>
            <a:r>
              <a:rPr lang="en-US" sz="3600" b="1" dirty="0">
                <a:solidFill>
                  <a:srgbClr val="005DD6"/>
                </a:solidFill>
                <a:latin typeface="Arial" pitchFamily="34" charset="0"/>
                <a:ea typeface="Arial" pitchFamily="34" charset="-122"/>
                <a:cs typeface="Arial" pitchFamily="34" charset="-120"/>
              </a:rPr>
              <a:t>175</a:t>
            </a:r>
            <a:endParaRPr lang="en-US" sz="3600" dirty="0"/>
          </a:p>
        </p:txBody>
      </p:sp>
      <p:sp>
        <p:nvSpPr>
          <p:cNvPr id="23" name="Text 21"/>
          <p:cNvSpPr txBox="1"/>
          <p:nvPr/>
        </p:nvSpPr>
        <p:spPr>
          <a:xfrm>
            <a:off x="8208112" y="2395728"/>
            <a:ext cx="3197200" cy="457200"/>
          </a:xfrm>
          <a:prstGeom prst="rect">
            <a:avLst/>
          </a:prstGeom>
          <a:noFill/>
          <a:ln/>
        </p:spPr>
        <p:txBody>
          <a:bodyPr wrap="square" lIns="0" tIns="0" rIns="0" bIns="0" rtlCol="0" anchor="t"/>
          <a:lstStyle/>
          <a:p>
            <a:pPr indent="0" marL="0">
              <a:lnSpc>
                <a:spcPct val="106000"/>
              </a:lnSpc>
              <a:buNone/>
            </a:pPr>
            <a:r>
              <a:rPr lang="en-US" sz="1000" dirty="0">
                <a:solidFill>
                  <a:srgbClr val="5B6070"/>
                </a:solidFill>
                <a:latin typeface="Arial" pitchFamily="34" charset="0"/>
                <a:ea typeface="Arial" pitchFamily="34" charset="-122"/>
                <a:cs typeface="Arial" pitchFamily="34" charset="-120"/>
              </a:rPr>
              <a:t>active market records: 173 of them leases</a:t>
            </a:r>
            <a:endParaRPr lang="en-US" sz="1000" dirty="0"/>
          </a:p>
        </p:txBody>
      </p:sp>
      <p:sp>
        <p:nvSpPr>
          <p:cNvPr id="24" name="Text 22"/>
          <p:cNvSpPr txBox="1"/>
          <p:nvPr/>
        </p:nvSpPr>
        <p:spPr>
          <a:xfrm>
            <a:off x="6434176" y="2980944"/>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SPECTRUM</a:t>
            </a:r>
            <a:endParaRPr lang="en-US" sz="900" dirty="0"/>
          </a:p>
        </p:txBody>
      </p:sp>
      <p:sp>
        <p:nvSpPr>
          <p:cNvPr id="25" name="Text 23"/>
          <p:cNvSpPr txBox="1"/>
          <p:nvPr/>
        </p:nvSpPr>
        <p:spPr>
          <a:xfrm>
            <a:off x="7696048" y="2962656"/>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1910–1915 MHz up / 1990–1995 MHz down (PCS G block)</a:t>
            </a:r>
            <a:endParaRPr lang="en-US" sz="1050" dirty="0"/>
          </a:p>
        </p:txBody>
      </p:sp>
      <p:sp>
        <p:nvSpPr>
          <p:cNvPr id="26" name="Text 24"/>
          <p:cNvSpPr txBox="1"/>
          <p:nvPr/>
        </p:nvSpPr>
        <p:spPr>
          <a:xfrm>
            <a:off x="6434176" y="3401568"/>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MARKETS</a:t>
            </a:r>
            <a:endParaRPr lang="en-US" sz="900" dirty="0"/>
          </a:p>
        </p:txBody>
      </p:sp>
      <p:sp>
        <p:nvSpPr>
          <p:cNvPr id="27" name="Text 25"/>
          <p:cNvSpPr txBox="1"/>
          <p:nvPr/>
        </p:nvSpPr>
        <p:spPr>
          <a:xfrm>
            <a:off x="7696048" y="3383280"/>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174 distinct economic areas</a:t>
            </a:r>
            <a:endParaRPr lang="en-US" sz="1050" dirty="0"/>
          </a:p>
        </p:txBody>
      </p:sp>
      <p:sp>
        <p:nvSpPr>
          <p:cNvPr id="28" name="Text 26"/>
          <p:cNvSpPr txBox="1"/>
          <p:nvPr/>
        </p:nvSpPr>
        <p:spPr>
          <a:xfrm>
            <a:off x="6434176" y="3712464"/>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GRANTED</a:t>
            </a:r>
            <a:endParaRPr lang="en-US" sz="900" dirty="0"/>
          </a:p>
        </p:txBody>
      </p:sp>
      <p:sp>
        <p:nvSpPr>
          <p:cNvPr id="29" name="Text 27"/>
          <p:cNvSpPr txBox="1"/>
          <p:nvPr/>
        </p:nvSpPr>
        <p:spPr>
          <a:xfrm>
            <a:off x="7696048" y="3694176"/>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26 Nov 2024, all on one day; two market licences granted 26 Aug 2026</a:t>
            </a:r>
            <a:endParaRPr lang="en-US" sz="1050" dirty="0"/>
          </a:p>
        </p:txBody>
      </p:sp>
      <p:sp>
        <p:nvSpPr>
          <p:cNvPr id="30" name="Text 28"/>
          <p:cNvSpPr txBox="1"/>
          <p:nvPr/>
        </p:nvSpPr>
        <p:spPr>
          <a:xfrm>
            <a:off x="6434176" y="4133088"/>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EXPIRES</a:t>
            </a:r>
            <a:endParaRPr lang="en-US" sz="900" dirty="0"/>
          </a:p>
        </p:txBody>
      </p:sp>
      <p:sp>
        <p:nvSpPr>
          <p:cNvPr id="31" name="Text 29"/>
          <p:cNvSpPr txBox="1"/>
          <p:nvPr/>
        </p:nvSpPr>
        <p:spPr>
          <a:xfrm>
            <a:off x="7696048" y="4114800"/>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3 Mar 2026 on every record, while every other G-block holder shows 2036</a:t>
            </a:r>
            <a:endParaRPr lang="en-US" sz="1050" dirty="0"/>
          </a:p>
        </p:txBody>
      </p:sp>
      <p:sp>
        <p:nvSpPr>
          <p:cNvPr id="32" name="Text 30"/>
          <p:cNvSpPr txBox="1"/>
          <p:nvPr/>
        </p:nvSpPr>
        <p:spPr>
          <a:xfrm>
            <a:off x="6434176" y="4553712"/>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CHARACTER</a:t>
            </a:r>
            <a:endParaRPr lang="en-US" sz="900" dirty="0"/>
          </a:p>
        </p:txBody>
      </p:sp>
      <p:sp>
        <p:nvSpPr>
          <p:cNvPr id="33" name="Text 31"/>
          <p:cNvSpPr txBox="1"/>
          <p:nvPr/>
        </p:nvSpPr>
        <p:spPr>
          <a:xfrm>
            <a:off x="7696048" y="4535424"/>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Eugene-Springfield OR · Bangor ME · Twin Falls ID · Gulf of Mexico</a:t>
            </a:r>
            <a:endParaRPr lang="en-US" sz="1050" dirty="0"/>
          </a:p>
        </p:txBody>
      </p:sp>
      <p:sp>
        <p:nvSpPr>
          <p:cNvPr id="34" name="Shape 32"/>
          <p:cNvSpPr/>
          <p:nvPr/>
        </p:nvSpPr>
        <p:spPr>
          <a:xfrm>
            <a:off x="566928" y="5065776"/>
            <a:ext cx="11057839" cy="603504"/>
          </a:xfrm>
          <a:prstGeom prst="roundRect">
            <a:avLst>
              <a:gd name="adj" fmla="val 6061"/>
            </a:avLst>
          </a:prstGeom>
          <a:solidFill>
            <a:srgbClr val="12141A"/>
          </a:solidFill>
          <a:ln/>
        </p:spPr>
        <p:txBody>
          <a:bodyPr/>
          <a:p/>
        </p:txBody>
      </p:sp>
      <p:sp>
        <p:nvSpPr>
          <p:cNvPr id="35" name="Text 33"/>
          <p:cNvSpPr txBox="1"/>
          <p:nvPr/>
        </p:nvSpPr>
        <p:spPr>
          <a:xfrm>
            <a:off x="768096" y="5065776"/>
            <a:ext cx="10655503" cy="603504"/>
          </a:xfrm>
          <a:prstGeom prst="rect">
            <a:avLst/>
          </a:prstGeom>
          <a:noFill/>
          <a:ln/>
        </p:spPr>
        <p:txBody>
          <a:bodyPr wrap="square" lIns="0" tIns="0" rIns="0" bIns="0" rtlCol="0" anchor="ctr"/>
          <a:lstStyle/>
          <a:p>
            <a:pPr indent="0" marL="0">
              <a:lnSpc>
                <a:spcPct val="108000"/>
              </a:lnSpc>
              <a:buNone/>
            </a:pPr>
            <a:r>
              <a:rPr lang="en-US" sz="1250" b="1" dirty="0">
                <a:solidFill>
                  <a:srgbClr val="F6F5F2"/>
                </a:solidFill>
                <a:latin typeface="Arial" pitchFamily="34" charset="0"/>
                <a:ea typeface="Arial" pitchFamily="34" charset="-122"/>
                <a:cs typeface="Arial" pitchFamily="34" charset="-120"/>
              </a:rPr>
              <a:t>Neither company owns the spectrum its consumer service depends on. Both are tenants, on terms with dates attached.</a:t>
            </a:r>
            <a:endParaRPr lang="en-US" sz="1250" dirty="0"/>
          </a:p>
        </p:txBody>
      </p:sp>
      <p:sp>
        <p:nvSpPr>
          <p:cNvPr id="36" name="Text 34"/>
          <p:cNvSpPr txBox="1"/>
          <p:nvPr/>
        </p:nvSpPr>
        <p:spPr>
          <a:xfrm>
            <a:off x="566928" y="5779008"/>
            <a:ext cx="11057839" cy="457200"/>
          </a:xfrm>
          <a:prstGeom prst="rect">
            <a:avLst/>
          </a:prstGeom>
          <a:noFill/>
          <a:ln/>
        </p:spPr>
        <p:txBody>
          <a:bodyPr wrap="square" lIns="0" tIns="0" rIns="0" bIns="0" rtlCol="0" anchor="t"/>
          <a:lstStyle/>
          <a:p>
            <a:pPr indent="0" marL="0">
              <a:lnSpc>
                <a:spcPct val="112000"/>
              </a:lnSpc>
              <a:buNone/>
            </a:pPr>
            <a:r>
              <a:rPr lang="en-US" sz="1050" dirty="0">
                <a:solidFill>
                  <a:srgbClr val="5B6070"/>
                </a:solidFill>
                <a:latin typeface="Arial" pitchFamily="34" charset="0"/>
                <a:ea typeface="Arial" pitchFamily="34" charset="-122"/>
                <a:cs typeface="Arial" pitchFamily="34" charset="-120"/>
              </a:rPr>
              <a:t>Globalstar, Iridium and Skylo appear nowhere in these records, because they operate in mobile-satellite spectrum they already hold, a different regulatory path, and a different balance of power. Both Globalstar and Iridium have since agreed to be acquired.</a:t>
            </a:r>
            <a:endParaRPr lang="en-US" sz="1050" dirty="0"/>
          </a:p>
        </p:txBody>
      </p:sp>
      <p:sp>
        <p:nvSpPr>
          <p:cNvPr id="37" name="Text 35"/>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FCC market licence file, snapshot 13 Sep 2026, filtered to active records and to licensee-type entities; grant dates matched to the FCC orders adopted 21 Apr 2026 and 26 Nov 2024. A lease is permission, not proof of operation. The expiry-date discrepancy on the G-block leases is reported as it appears in the file; its cause is not confirmed.</a:t>
            </a:r>
            <a:r>
              <a:rPr sz="800">
                <a:solidFill>
                  <a:srgbClr val="6E7280"/>
                </a:solidFill>
                <a:latin typeface="Arial"/>
              </a:rPr>
              <a:t>  © 2026 Blue Prysm · Free to use and adapt, attribution asked · blueprysm.com</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3152851" cy="256032"/>
          </a:xfrm>
          <a:prstGeom prst="roundRect">
            <a:avLst>
              <a:gd name="adj" fmla="val 14286"/>
            </a:avLst>
          </a:prstGeom>
          <a:solidFill>
            <a:srgbClr val="005DD6"/>
          </a:solidFill>
          <a:ln/>
        </p:spPr>
        <p:txBody>
          <a:bodyPr/>
          <a:p/>
        </p:txBody>
      </p:sp>
      <p:sp>
        <p:nvSpPr>
          <p:cNvPr id="3" name="Text 1"/>
          <p:cNvSpPr txBox="1"/>
          <p:nvPr/>
        </p:nvSpPr>
        <p:spPr>
          <a:xfrm>
            <a:off x="566928" y="329184"/>
            <a:ext cx="3152851"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1 · WHAT IS IN ORBIT</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Four fleets, and the different bet each one is making</a:t>
            </a:r>
            <a:endParaRPr lang="en-US" sz="2900" dirty="0"/>
          </a:p>
        </p:txBody>
      </p:sp>
      <p:sp>
        <p:nvSpPr>
          <p:cNvPr id="5" name="Text 3"/>
          <p:cNvSpPr txBox="1"/>
          <p:nvPr/>
        </p:nvSpPr>
        <p:spPr>
          <a:xfrm>
            <a:off x="566928" y="1243584"/>
            <a:ext cx="1024128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Each fleet has settled on an altitude, an inclination and a size. Those three choices together amount to a commercial position rather than merely an engineering one.</a:t>
            </a:r>
            <a:endParaRPr lang="en-US" sz="1200" dirty="0"/>
          </a:p>
        </p:txBody>
      </p:sp>
      <p:sp>
        <p:nvSpPr>
          <p:cNvPr id="6" name="Shape 4"/>
          <p:cNvSpPr/>
          <p:nvPr/>
        </p:nvSpPr>
        <p:spPr>
          <a:xfrm>
            <a:off x="566928" y="1828800"/>
            <a:ext cx="5391760" cy="1609344"/>
          </a:xfrm>
          <a:prstGeom prst="roundRect">
            <a:avLst>
              <a:gd name="adj" fmla="val 2273"/>
            </a:avLst>
          </a:prstGeom>
          <a:solidFill>
            <a:srgbClr val="FFFFFF"/>
          </a:solidFill>
          <a:ln w="9525">
            <a:solidFill>
              <a:srgbClr val="DCDAD3"/>
            </a:solidFill>
            <a:prstDash val="solid"/>
          </a:ln>
        </p:spPr>
        <p:txBody>
          <a:bodyPr/>
          <a:p/>
        </p:txBody>
      </p:sp>
      <p:sp>
        <p:nvSpPr>
          <p:cNvPr id="7" name="Text 5"/>
          <p:cNvSpPr txBox="1"/>
          <p:nvPr/>
        </p:nvSpPr>
        <p:spPr>
          <a:xfrm>
            <a:off x="768096" y="1947672"/>
            <a:ext cx="2803715" cy="256032"/>
          </a:xfrm>
          <a:prstGeom prst="rect">
            <a:avLst/>
          </a:prstGeom>
          <a:noFill/>
          <a:ln/>
        </p:spPr>
        <p:txBody>
          <a:bodyPr wrap="square" lIns="0" tIns="0" rIns="0" bIns="0" rtlCol="0" anchor="ctr"/>
          <a:lstStyle/>
          <a:p>
            <a:pPr indent="0" marL="0">
              <a:buNone/>
            </a:pPr>
            <a:r>
              <a:rPr lang="en-US" sz="1350" b="1" dirty="0">
                <a:solidFill>
                  <a:srgbClr val="12141A"/>
                </a:solidFill>
                <a:latin typeface="Arial" pitchFamily="34" charset="0"/>
                <a:ea typeface="Arial" pitchFamily="34" charset="-122"/>
                <a:cs typeface="Arial" pitchFamily="34" charset="-120"/>
              </a:rPr>
              <a:t>Starlink</a:t>
            </a:r>
            <a:endParaRPr lang="en-US" sz="1350" dirty="0"/>
          </a:p>
        </p:txBody>
      </p:sp>
      <p:sp>
        <p:nvSpPr>
          <p:cNvPr id="8" name="Text 6"/>
          <p:cNvSpPr txBox="1"/>
          <p:nvPr/>
        </p:nvSpPr>
        <p:spPr>
          <a:xfrm>
            <a:off x="3571811" y="1965960"/>
            <a:ext cx="2185709" cy="237744"/>
          </a:xfrm>
          <a:prstGeom prst="rect">
            <a:avLst/>
          </a:prstGeom>
          <a:noFill/>
          <a:ln/>
        </p:spPr>
        <p:txBody>
          <a:bodyPr wrap="square" lIns="0" tIns="0" rIns="0" bIns="0" rtlCol="0" anchor="ctr"/>
          <a:lstStyle/>
          <a:p>
            <a:pPr algn="r" indent="0" marL="0">
              <a:buNone/>
            </a:pPr>
            <a:r>
              <a:rPr lang="en-US" sz="1000" b="1" dirty="0">
                <a:solidFill>
                  <a:srgbClr val="005DD6"/>
                </a:solidFill>
                <a:latin typeface="Arial" pitchFamily="34" charset="0"/>
                <a:ea typeface="Arial" pitchFamily="34" charset="-122"/>
                <a:cs typeface="Arial" pitchFamily="34" charset="-120"/>
              </a:rPr>
              <a:t>Mass and proximity</a:t>
            </a:r>
            <a:endParaRPr lang="en-US" sz="1000" dirty="0"/>
          </a:p>
        </p:txBody>
      </p:sp>
      <p:sp>
        <p:nvSpPr>
          <p:cNvPr id="9" name="Text 7"/>
          <p:cNvSpPr txBox="1"/>
          <p:nvPr/>
        </p:nvSpPr>
        <p:spPr>
          <a:xfrm>
            <a:off x="768096" y="2231136"/>
            <a:ext cx="4989424" cy="310896"/>
          </a:xfrm>
          <a:prstGeom prst="rect">
            <a:avLst/>
          </a:prstGeom>
          <a:noFill/>
          <a:ln/>
        </p:spPr>
        <p:txBody>
          <a:bodyPr wrap="square" lIns="0" tIns="0" rIns="0" bIns="0" rtlCol="0" anchor="ctr"/>
          <a:lstStyle/>
          <a:p>
            <a:pPr indent="0" marL="0">
              <a:buNone/>
            </a:pPr>
            <a:r>
              <a:rPr lang="en-US" sz="2000" b="1" dirty="0">
                <a:solidFill>
                  <a:srgbClr val="12141A"/>
                </a:solidFill>
                <a:latin typeface="Arial" pitchFamily="34" charset="0"/>
                <a:ea typeface="Arial" pitchFamily="34" charset="-122"/>
                <a:cs typeface="Arial" pitchFamily="34" charset="-120"/>
              </a:rPr>
              <a:t>10,702</a:t>
            </a:r>
            <a:endParaRPr lang="en-US" sz="2000" dirty="0"/>
          </a:p>
        </p:txBody>
      </p:sp>
      <p:sp>
        <p:nvSpPr>
          <p:cNvPr id="10" name="Text 8"/>
          <p:cNvSpPr txBox="1"/>
          <p:nvPr/>
        </p:nvSpPr>
        <p:spPr>
          <a:xfrm>
            <a:off x="768096" y="2542032"/>
            <a:ext cx="4989424" cy="201168"/>
          </a:xfrm>
          <a:prstGeom prst="rect">
            <a:avLst/>
          </a:prstGeom>
          <a:noFill/>
          <a:ln/>
        </p:spPr>
        <p:txBody>
          <a:bodyPr wrap="square" lIns="0" tIns="0" rIns="0" bIns="0" rtlCol="0" anchor="ctr"/>
          <a:lstStyle/>
          <a:p>
            <a:pPr indent="0" marL="0">
              <a:buNone/>
            </a:pPr>
            <a:r>
              <a:rPr lang="en-US" sz="900" spc="30" kern="0" dirty="0">
                <a:solidFill>
                  <a:srgbClr val="5B6070"/>
                </a:solidFill>
                <a:latin typeface="Arial" pitchFamily="34" charset="0"/>
                <a:ea typeface="Arial" pitchFamily="34" charset="-122"/>
                <a:cs typeface="Arial" pitchFamily="34" charset="-120"/>
              </a:rPr>
              <a:t>catalogued objects</a:t>
            </a:r>
            <a:endParaRPr lang="en-US" sz="900" dirty="0"/>
          </a:p>
        </p:txBody>
      </p:sp>
      <p:sp>
        <p:nvSpPr>
          <p:cNvPr id="11" name="Text 9"/>
          <p:cNvSpPr txBox="1"/>
          <p:nvPr/>
        </p:nvSpPr>
        <p:spPr>
          <a:xfrm>
            <a:off x="768096" y="2770632"/>
            <a:ext cx="4989424" cy="585216"/>
          </a:xfrm>
          <a:prstGeom prst="rect">
            <a:avLst/>
          </a:prstGeom>
          <a:noFill/>
          <a:ln/>
        </p:spPr>
        <p:txBody>
          <a:bodyPr wrap="square" lIns="0" tIns="0" rIns="0" bIns="0" rtlCol="0" anchor="t"/>
          <a:lstStyle/>
          <a:p>
            <a:pPr indent="0" marL="0">
              <a:lnSpc>
                <a:spcPct val="110000"/>
              </a:lnSpc>
              <a:buNone/>
            </a:pPr>
            <a:r>
              <a:rPr lang="en-US" sz="950" dirty="0">
                <a:solidFill>
                  <a:srgbClr val="12141A"/>
                </a:solidFill>
                <a:latin typeface="Arial" pitchFamily="34" charset="0"/>
                <a:ea typeface="Arial" pitchFamily="34" charset="-122"/>
                <a:cs typeface="Arial" pitchFamily="34" charset="-120"/>
              </a:rPr>
              <a:t>Measured shells: 4,380 at 400–480 km / 53° · 3,235 at 480–530 km / 43° · 1,261 at 400–480 km / 97° · 493 at 530–580 km / 70°. 824 objects (7.7%) sit below 400 km, consistent with the 340–360 km shells in the 2024 order.</a:t>
            </a:r>
            <a:endParaRPr lang="en-US" sz="950" dirty="0"/>
          </a:p>
        </p:txBody>
      </p:sp>
      <p:sp>
        <p:nvSpPr>
          <p:cNvPr id="12" name="Shape 10"/>
          <p:cNvSpPr/>
          <p:nvPr/>
        </p:nvSpPr>
        <p:spPr>
          <a:xfrm>
            <a:off x="6233008" y="1828800"/>
            <a:ext cx="5391760" cy="1609344"/>
          </a:xfrm>
          <a:prstGeom prst="roundRect">
            <a:avLst>
              <a:gd name="adj" fmla="val 2273"/>
            </a:avLst>
          </a:prstGeom>
          <a:solidFill>
            <a:srgbClr val="FFFFFF"/>
          </a:solidFill>
          <a:ln w="9525">
            <a:solidFill>
              <a:srgbClr val="DCDAD3"/>
            </a:solidFill>
            <a:prstDash val="solid"/>
          </a:ln>
        </p:spPr>
        <p:txBody>
          <a:bodyPr/>
          <a:p/>
        </p:txBody>
      </p:sp>
      <p:sp>
        <p:nvSpPr>
          <p:cNvPr id="13" name="Text 11"/>
          <p:cNvSpPr txBox="1"/>
          <p:nvPr/>
        </p:nvSpPr>
        <p:spPr>
          <a:xfrm>
            <a:off x="6434176" y="1947672"/>
            <a:ext cx="2803715" cy="256032"/>
          </a:xfrm>
          <a:prstGeom prst="rect">
            <a:avLst/>
          </a:prstGeom>
          <a:noFill/>
          <a:ln/>
        </p:spPr>
        <p:txBody>
          <a:bodyPr wrap="square" lIns="0" tIns="0" rIns="0" bIns="0" rtlCol="0" anchor="ctr"/>
          <a:lstStyle/>
          <a:p>
            <a:pPr indent="0" marL="0">
              <a:buNone/>
            </a:pPr>
            <a:r>
              <a:rPr lang="en-US" sz="1350" b="1" dirty="0">
                <a:solidFill>
                  <a:srgbClr val="12141A"/>
                </a:solidFill>
                <a:latin typeface="Arial" pitchFamily="34" charset="0"/>
                <a:ea typeface="Arial" pitchFamily="34" charset="-122"/>
                <a:cs typeface="Arial" pitchFamily="34" charset="-120"/>
              </a:rPr>
              <a:t>AST SpaceMobile</a:t>
            </a:r>
            <a:endParaRPr lang="en-US" sz="1350" dirty="0"/>
          </a:p>
        </p:txBody>
      </p:sp>
      <p:sp>
        <p:nvSpPr>
          <p:cNvPr id="14" name="Text 12"/>
          <p:cNvSpPr txBox="1"/>
          <p:nvPr/>
        </p:nvSpPr>
        <p:spPr>
          <a:xfrm>
            <a:off x="9237891" y="1965960"/>
            <a:ext cx="2185709" cy="237744"/>
          </a:xfrm>
          <a:prstGeom prst="rect">
            <a:avLst/>
          </a:prstGeom>
          <a:noFill/>
          <a:ln/>
        </p:spPr>
        <p:txBody>
          <a:bodyPr wrap="square" lIns="0" tIns="0" rIns="0" bIns="0" rtlCol="0" anchor="ctr"/>
          <a:lstStyle/>
          <a:p>
            <a:pPr algn="r" indent="0" marL="0">
              <a:buNone/>
            </a:pPr>
            <a:r>
              <a:rPr lang="en-US" sz="1000" b="1" dirty="0">
                <a:solidFill>
                  <a:srgbClr val="005DD6"/>
                </a:solidFill>
                <a:latin typeface="Arial" pitchFamily="34" charset="0"/>
                <a:ea typeface="Arial" pitchFamily="34" charset="-122"/>
                <a:cs typeface="Arial" pitchFamily="34" charset="-120"/>
              </a:rPr>
              <a:t>Fewer, much larger satellites</a:t>
            </a:r>
            <a:endParaRPr lang="en-US" sz="1000" dirty="0"/>
          </a:p>
        </p:txBody>
      </p:sp>
      <p:sp>
        <p:nvSpPr>
          <p:cNvPr id="15" name="Text 13"/>
          <p:cNvSpPr txBox="1"/>
          <p:nvPr/>
        </p:nvSpPr>
        <p:spPr>
          <a:xfrm>
            <a:off x="6434176" y="2231136"/>
            <a:ext cx="4989424" cy="310896"/>
          </a:xfrm>
          <a:prstGeom prst="rect">
            <a:avLst/>
          </a:prstGeom>
          <a:noFill/>
          <a:ln/>
        </p:spPr>
        <p:txBody>
          <a:bodyPr wrap="square" lIns="0" tIns="0" rIns="0" bIns="0" rtlCol="0" anchor="ctr"/>
          <a:lstStyle/>
          <a:p>
            <a:pPr indent="0" marL="0">
              <a:buNone/>
            </a:pPr>
            <a:r>
              <a:rPr lang="en-US" sz="2000" b="1" dirty="0">
                <a:solidFill>
                  <a:srgbClr val="12141A"/>
                </a:solidFill>
                <a:latin typeface="Arial" pitchFamily="34" charset="0"/>
                <a:ea typeface="Arial" pitchFamily="34" charset="-122"/>
                <a:cs typeface="Arial" pitchFamily="34" charset="-120"/>
              </a:rPr>
              <a:t>~505 / ~527 km</a:t>
            </a:r>
            <a:endParaRPr lang="en-US" sz="2000" dirty="0"/>
          </a:p>
        </p:txBody>
      </p:sp>
      <p:sp>
        <p:nvSpPr>
          <p:cNvPr id="16" name="Text 14"/>
          <p:cNvSpPr txBox="1"/>
          <p:nvPr/>
        </p:nvSpPr>
        <p:spPr>
          <a:xfrm>
            <a:off x="6434176" y="2542032"/>
            <a:ext cx="4989424" cy="201168"/>
          </a:xfrm>
          <a:prstGeom prst="rect">
            <a:avLst/>
          </a:prstGeom>
          <a:noFill/>
          <a:ln/>
        </p:spPr>
        <p:txBody>
          <a:bodyPr wrap="square" lIns="0" tIns="0" rIns="0" bIns="0" rtlCol="0" anchor="ctr"/>
          <a:lstStyle/>
          <a:p>
            <a:pPr indent="0" marL="0">
              <a:buNone/>
            </a:pPr>
            <a:r>
              <a:rPr lang="en-US" sz="900" spc="30" kern="0" dirty="0">
                <a:solidFill>
                  <a:srgbClr val="5B6070"/>
                </a:solidFill>
                <a:latin typeface="Arial" pitchFamily="34" charset="0"/>
                <a:ea typeface="Arial" pitchFamily="34" charset="-122"/>
                <a:cs typeface="Arial" pitchFamily="34" charset="-120"/>
              </a:rPr>
              <a:t>sampled altitudes</a:t>
            </a:r>
            <a:endParaRPr lang="en-US" sz="900" dirty="0"/>
          </a:p>
        </p:txBody>
      </p:sp>
      <p:sp>
        <p:nvSpPr>
          <p:cNvPr id="17" name="Text 15"/>
          <p:cNvSpPr txBox="1"/>
          <p:nvPr/>
        </p:nvSpPr>
        <p:spPr>
          <a:xfrm>
            <a:off x="6434176" y="2770632"/>
            <a:ext cx="4989424" cy="585216"/>
          </a:xfrm>
          <a:prstGeom prst="rect">
            <a:avLst/>
          </a:prstGeom>
          <a:noFill/>
          <a:ln/>
        </p:spPr>
        <p:txBody>
          <a:bodyPr wrap="square" lIns="0" tIns="0" rIns="0" bIns="0" rtlCol="0" anchor="t"/>
          <a:lstStyle/>
          <a:p>
            <a:pPr indent="0" marL="0">
              <a:lnSpc>
                <a:spcPct val="110000"/>
              </a:lnSpc>
              <a:buNone/>
            </a:pPr>
            <a:r>
              <a:rPr lang="en-US" sz="950" dirty="0">
                <a:solidFill>
                  <a:srgbClr val="12141A"/>
                </a:solidFill>
                <a:latin typeface="Arial" pitchFamily="34" charset="0"/>
                <a:ea typeface="Arial" pitchFamily="34" charset="-122"/>
                <a:cs typeface="Arial" pitchFamily="34" charset="-120"/>
              </a:rPr>
              <a:t>BlueBird 01 at ~505 km and BlueBird 08 at ~527 km, both at 53°. The FCC order describes authorized altitudes near 515–530 km and 680–690 km, and a constellation of 223 to 243 satellites.</a:t>
            </a:r>
            <a:endParaRPr lang="en-US" sz="950" dirty="0"/>
          </a:p>
        </p:txBody>
      </p:sp>
      <p:sp>
        <p:nvSpPr>
          <p:cNvPr id="18" name="Shape 16"/>
          <p:cNvSpPr/>
          <p:nvPr/>
        </p:nvSpPr>
        <p:spPr>
          <a:xfrm>
            <a:off x="566928" y="3675888"/>
            <a:ext cx="5391760" cy="1609344"/>
          </a:xfrm>
          <a:prstGeom prst="roundRect">
            <a:avLst>
              <a:gd name="adj" fmla="val 2273"/>
            </a:avLst>
          </a:prstGeom>
          <a:solidFill>
            <a:srgbClr val="FFFFFF"/>
          </a:solidFill>
          <a:ln w="9525">
            <a:solidFill>
              <a:srgbClr val="DCDAD3"/>
            </a:solidFill>
            <a:prstDash val="solid"/>
          </a:ln>
        </p:spPr>
        <p:txBody>
          <a:bodyPr/>
          <a:p/>
        </p:txBody>
      </p:sp>
      <p:sp>
        <p:nvSpPr>
          <p:cNvPr id="19" name="Text 17"/>
          <p:cNvSpPr txBox="1"/>
          <p:nvPr/>
        </p:nvSpPr>
        <p:spPr>
          <a:xfrm>
            <a:off x="768096" y="3794760"/>
            <a:ext cx="2803715" cy="256032"/>
          </a:xfrm>
          <a:prstGeom prst="rect">
            <a:avLst/>
          </a:prstGeom>
          <a:noFill/>
          <a:ln/>
        </p:spPr>
        <p:txBody>
          <a:bodyPr wrap="square" lIns="0" tIns="0" rIns="0" bIns="0" rtlCol="0" anchor="ctr"/>
          <a:lstStyle/>
          <a:p>
            <a:pPr indent="0" marL="0">
              <a:buNone/>
            </a:pPr>
            <a:r>
              <a:rPr lang="en-US" sz="1350" b="1" dirty="0">
                <a:solidFill>
                  <a:srgbClr val="12141A"/>
                </a:solidFill>
                <a:latin typeface="Arial" pitchFamily="34" charset="0"/>
                <a:ea typeface="Arial" pitchFamily="34" charset="-122"/>
                <a:cs typeface="Arial" pitchFamily="34" charset="-120"/>
              </a:rPr>
              <a:t>Lynk</a:t>
            </a:r>
            <a:endParaRPr lang="en-US" sz="1350" dirty="0"/>
          </a:p>
        </p:txBody>
      </p:sp>
      <p:sp>
        <p:nvSpPr>
          <p:cNvPr id="20" name="Text 18"/>
          <p:cNvSpPr txBox="1"/>
          <p:nvPr/>
        </p:nvSpPr>
        <p:spPr>
          <a:xfrm>
            <a:off x="3571811" y="3813048"/>
            <a:ext cx="2185709" cy="237744"/>
          </a:xfrm>
          <a:prstGeom prst="rect">
            <a:avLst/>
          </a:prstGeom>
          <a:noFill/>
          <a:ln/>
        </p:spPr>
        <p:txBody>
          <a:bodyPr wrap="square" lIns="0" tIns="0" rIns="0" bIns="0" rtlCol="0" anchor="ctr"/>
          <a:lstStyle/>
          <a:p>
            <a:pPr algn="r" indent="0" marL="0">
              <a:buNone/>
            </a:pPr>
            <a:r>
              <a:rPr lang="en-US" sz="1000" b="1" dirty="0">
                <a:solidFill>
                  <a:srgbClr val="005DD6"/>
                </a:solidFill>
                <a:latin typeface="Arial" pitchFamily="34" charset="0"/>
                <a:ea typeface="Arial" pitchFamily="34" charset="-122"/>
                <a:cs typeface="Arial" pitchFamily="34" charset="-120"/>
              </a:rPr>
              <a:t>Global revisit, not continuous coverage</a:t>
            </a:r>
            <a:endParaRPr lang="en-US" sz="1000" dirty="0"/>
          </a:p>
        </p:txBody>
      </p:sp>
      <p:sp>
        <p:nvSpPr>
          <p:cNvPr id="21" name="Text 19"/>
          <p:cNvSpPr txBox="1"/>
          <p:nvPr/>
        </p:nvSpPr>
        <p:spPr>
          <a:xfrm>
            <a:off x="768096" y="4078224"/>
            <a:ext cx="4989424" cy="310896"/>
          </a:xfrm>
          <a:prstGeom prst="rect">
            <a:avLst/>
          </a:prstGeom>
          <a:noFill/>
          <a:ln/>
        </p:spPr>
        <p:txBody>
          <a:bodyPr wrap="square" lIns="0" tIns="0" rIns="0" bIns="0" rtlCol="0" anchor="ctr"/>
          <a:lstStyle/>
          <a:p>
            <a:pPr indent="0" marL="0">
              <a:buNone/>
            </a:pPr>
            <a:r>
              <a:rPr lang="en-US" sz="2000" b="1" dirty="0">
                <a:solidFill>
                  <a:srgbClr val="12141A"/>
                </a:solidFill>
                <a:latin typeface="Arial" pitchFamily="34" charset="0"/>
                <a:ea typeface="Arial" pitchFamily="34" charset="-122"/>
                <a:cs typeface="Arial" pitchFamily="34" charset="-120"/>
              </a:rPr>
              <a:t>~462 km</a:t>
            </a:r>
            <a:endParaRPr lang="en-US" sz="2000" dirty="0"/>
          </a:p>
        </p:txBody>
      </p:sp>
      <p:sp>
        <p:nvSpPr>
          <p:cNvPr id="22" name="Text 20"/>
          <p:cNvSpPr txBox="1"/>
          <p:nvPr/>
        </p:nvSpPr>
        <p:spPr>
          <a:xfrm>
            <a:off x="768096" y="4389120"/>
            <a:ext cx="4989424" cy="201168"/>
          </a:xfrm>
          <a:prstGeom prst="rect">
            <a:avLst/>
          </a:prstGeom>
          <a:noFill/>
          <a:ln/>
        </p:spPr>
        <p:txBody>
          <a:bodyPr wrap="square" lIns="0" tIns="0" rIns="0" bIns="0" rtlCol="0" anchor="ctr"/>
          <a:lstStyle/>
          <a:p>
            <a:pPr indent="0" marL="0">
              <a:buNone/>
            </a:pPr>
            <a:r>
              <a:rPr lang="en-US" sz="900" spc="30" kern="0" dirty="0">
                <a:solidFill>
                  <a:srgbClr val="5B6070"/>
                </a:solidFill>
                <a:latin typeface="Arial" pitchFamily="34" charset="0"/>
                <a:ea typeface="Arial" pitchFamily="34" charset="-122"/>
                <a:cs typeface="Arial" pitchFamily="34" charset="-120"/>
              </a:rPr>
              <a:t>sampled altitude</a:t>
            </a:r>
            <a:endParaRPr lang="en-US" sz="900" dirty="0"/>
          </a:p>
        </p:txBody>
      </p:sp>
      <p:sp>
        <p:nvSpPr>
          <p:cNvPr id="23" name="Text 21"/>
          <p:cNvSpPr txBox="1"/>
          <p:nvPr/>
        </p:nvSpPr>
        <p:spPr>
          <a:xfrm>
            <a:off x="768096" y="4617720"/>
            <a:ext cx="4989424" cy="585216"/>
          </a:xfrm>
          <a:prstGeom prst="rect">
            <a:avLst/>
          </a:prstGeom>
          <a:noFill/>
          <a:ln/>
        </p:spPr>
        <p:txBody>
          <a:bodyPr wrap="square" lIns="0" tIns="0" rIns="0" bIns="0" rtlCol="0" anchor="t"/>
          <a:lstStyle/>
          <a:p>
            <a:pPr indent="0" marL="0">
              <a:lnSpc>
                <a:spcPct val="110000"/>
              </a:lnSpc>
              <a:buNone/>
            </a:pPr>
            <a:r>
              <a:rPr lang="en-US" sz="950" dirty="0">
                <a:solidFill>
                  <a:srgbClr val="12141A"/>
                </a:solidFill>
                <a:latin typeface="Arial" pitchFamily="34" charset="0"/>
                <a:ea typeface="Arial" pitchFamily="34" charset="-122"/>
                <a:cs typeface="Arial" pitchFamily="34" charset="-120"/>
              </a:rPr>
              <a:t>Tower 4 at ~462 km and 97.3°, sun-synchronous, near-polar. Such an orbit passes over everywhere and lingers nowhere: suited to messaging rather than to a service that must feel like coverage.</a:t>
            </a:r>
            <a:endParaRPr lang="en-US" sz="950" dirty="0"/>
          </a:p>
        </p:txBody>
      </p:sp>
      <p:sp>
        <p:nvSpPr>
          <p:cNvPr id="24" name="Shape 22"/>
          <p:cNvSpPr/>
          <p:nvPr/>
        </p:nvSpPr>
        <p:spPr>
          <a:xfrm>
            <a:off x="6233008" y="3675888"/>
            <a:ext cx="5391760" cy="1609344"/>
          </a:xfrm>
          <a:prstGeom prst="roundRect">
            <a:avLst>
              <a:gd name="adj" fmla="val 2273"/>
            </a:avLst>
          </a:prstGeom>
          <a:solidFill>
            <a:srgbClr val="FFFFFF"/>
          </a:solidFill>
          <a:ln w="9525">
            <a:solidFill>
              <a:srgbClr val="DCDAD3"/>
            </a:solidFill>
            <a:prstDash val="solid"/>
          </a:ln>
        </p:spPr>
        <p:txBody>
          <a:bodyPr/>
          <a:p/>
        </p:txBody>
      </p:sp>
      <p:sp>
        <p:nvSpPr>
          <p:cNvPr id="25" name="Text 23"/>
          <p:cNvSpPr txBox="1"/>
          <p:nvPr/>
        </p:nvSpPr>
        <p:spPr>
          <a:xfrm>
            <a:off x="6434176" y="3794760"/>
            <a:ext cx="2803715" cy="256032"/>
          </a:xfrm>
          <a:prstGeom prst="rect">
            <a:avLst/>
          </a:prstGeom>
          <a:noFill/>
          <a:ln/>
        </p:spPr>
        <p:txBody>
          <a:bodyPr wrap="square" lIns="0" tIns="0" rIns="0" bIns="0" rtlCol="0" anchor="ctr"/>
          <a:lstStyle/>
          <a:p>
            <a:pPr indent="0" marL="0">
              <a:buNone/>
            </a:pPr>
            <a:r>
              <a:rPr lang="en-US" sz="1350" b="1" dirty="0">
                <a:solidFill>
                  <a:srgbClr val="12141A"/>
                </a:solidFill>
                <a:latin typeface="Arial" pitchFamily="34" charset="0"/>
                <a:ea typeface="Arial" pitchFamily="34" charset="-122"/>
                <a:cs typeface="Arial" pitchFamily="34" charset="-120"/>
              </a:rPr>
              <a:t>Globalstar</a:t>
            </a:r>
            <a:endParaRPr lang="en-US" sz="1350" dirty="0"/>
          </a:p>
        </p:txBody>
      </p:sp>
      <p:sp>
        <p:nvSpPr>
          <p:cNvPr id="26" name="Text 24"/>
          <p:cNvSpPr txBox="1"/>
          <p:nvPr/>
        </p:nvSpPr>
        <p:spPr>
          <a:xfrm>
            <a:off x="9237891" y="3813048"/>
            <a:ext cx="2185709" cy="237744"/>
          </a:xfrm>
          <a:prstGeom prst="rect">
            <a:avLst/>
          </a:prstGeom>
          <a:noFill/>
          <a:ln/>
        </p:spPr>
        <p:txBody>
          <a:bodyPr wrap="square" lIns="0" tIns="0" rIns="0" bIns="0" rtlCol="0" anchor="ctr"/>
          <a:lstStyle/>
          <a:p>
            <a:pPr algn="r" indent="0" marL="0">
              <a:buNone/>
            </a:pPr>
            <a:r>
              <a:rPr lang="en-US" sz="1000" b="1" dirty="0">
                <a:solidFill>
                  <a:srgbClr val="005DD6"/>
                </a:solidFill>
                <a:latin typeface="Arial" pitchFamily="34" charset="0"/>
                <a:ea typeface="Arial" pitchFamily="34" charset="-122"/>
                <a:cs typeface="Arial" pitchFamily="34" charset="-120"/>
              </a:rPr>
              <a:t>Incumbent posture</a:t>
            </a:r>
            <a:endParaRPr lang="en-US" sz="1000" dirty="0"/>
          </a:p>
        </p:txBody>
      </p:sp>
      <p:sp>
        <p:nvSpPr>
          <p:cNvPr id="27" name="Text 25"/>
          <p:cNvSpPr txBox="1"/>
          <p:nvPr/>
        </p:nvSpPr>
        <p:spPr>
          <a:xfrm>
            <a:off x="6434176" y="4078224"/>
            <a:ext cx="4989424" cy="310896"/>
          </a:xfrm>
          <a:prstGeom prst="rect">
            <a:avLst/>
          </a:prstGeom>
          <a:noFill/>
          <a:ln/>
        </p:spPr>
        <p:txBody>
          <a:bodyPr wrap="square" lIns="0" tIns="0" rIns="0" bIns="0" rtlCol="0" anchor="ctr"/>
          <a:lstStyle/>
          <a:p>
            <a:pPr indent="0" marL="0">
              <a:buNone/>
            </a:pPr>
            <a:r>
              <a:rPr lang="en-US" sz="2000" b="1" dirty="0">
                <a:solidFill>
                  <a:srgbClr val="12141A"/>
                </a:solidFill>
                <a:latin typeface="Arial" pitchFamily="34" charset="0"/>
                <a:ea typeface="Arial" pitchFamily="34" charset="-122"/>
                <a:cs typeface="Arial" pitchFamily="34" charset="-120"/>
              </a:rPr>
              <a:t>1,414–1,830 km</a:t>
            </a:r>
            <a:endParaRPr lang="en-US" sz="2000" dirty="0"/>
          </a:p>
        </p:txBody>
      </p:sp>
      <p:sp>
        <p:nvSpPr>
          <p:cNvPr id="28" name="Text 26"/>
          <p:cNvSpPr txBox="1"/>
          <p:nvPr/>
        </p:nvSpPr>
        <p:spPr>
          <a:xfrm>
            <a:off x="6434176" y="4389120"/>
            <a:ext cx="4989424" cy="201168"/>
          </a:xfrm>
          <a:prstGeom prst="rect">
            <a:avLst/>
          </a:prstGeom>
          <a:noFill/>
          <a:ln/>
        </p:spPr>
        <p:txBody>
          <a:bodyPr wrap="square" lIns="0" tIns="0" rIns="0" bIns="0" rtlCol="0" anchor="ctr"/>
          <a:lstStyle/>
          <a:p>
            <a:pPr indent="0" marL="0">
              <a:buNone/>
            </a:pPr>
            <a:r>
              <a:rPr lang="en-US" sz="900" spc="30" kern="0" dirty="0">
                <a:solidFill>
                  <a:srgbClr val="5B6070"/>
                </a:solidFill>
                <a:latin typeface="Arial" pitchFamily="34" charset="0"/>
                <a:ea typeface="Arial" pitchFamily="34" charset="-122"/>
                <a:cs typeface="Arial" pitchFamily="34" charset="-120"/>
              </a:rPr>
              <a:t>28 satellites at 52°</a:t>
            </a:r>
            <a:endParaRPr lang="en-US" sz="900" dirty="0"/>
          </a:p>
        </p:txBody>
      </p:sp>
      <p:sp>
        <p:nvSpPr>
          <p:cNvPr id="29" name="Text 27"/>
          <p:cNvSpPr txBox="1"/>
          <p:nvPr/>
        </p:nvSpPr>
        <p:spPr>
          <a:xfrm>
            <a:off x="6434176" y="4617720"/>
            <a:ext cx="4989424" cy="585216"/>
          </a:xfrm>
          <a:prstGeom prst="rect">
            <a:avLst/>
          </a:prstGeom>
          <a:noFill/>
          <a:ln/>
        </p:spPr>
        <p:txBody>
          <a:bodyPr wrap="square" lIns="0" tIns="0" rIns="0" bIns="0" rtlCol="0" anchor="t"/>
          <a:lstStyle/>
          <a:p>
            <a:pPr indent="0" marL="0">
              <a:lnSpc>
                <a:spcPct val="110000"/>
              </a:lnSpc>
              <a:buNone/>
            </a:pPr>
            <a:r>
              <a:rPr lang="en-US" sz="950" dirty="0">
                <a:solidFill>
                  <a:srgbClr val="12141A"/>
                </a:solidFill>
                <a:latin typeface="Arial" pitchFamily="34" charset="0"/>
                <a:ea typeface="Arial" pitchFamily="34" charset="-122"/>
                <a:cs typeface="Arial" pitchFamily="34" charset="-120"/>
              </a:rPr>
              <a:t>A small constellation in high orbit, on spectrum it owns outright. That is an incumbent’s position rather than a challenger’s, and it produces a messaging and wholesale business.</a:t>
            </a:r>
            <a:endParaRPr lang="en-US" sz="950" dirty="0"/>
          </a:p>
        </p:txBody>
      </p:sp>
      <p:sp>
        <p:nvSpPr>
          <p:cNvPr id="30" name="Shape 28"/>
          <p:cNvSpPr/>
          <p:nvPr/>
        </p:nvSpPr>
        <p:spPr>
          <a:xfrm>
            <a:off x="566928" y="5358384"/>
            <a:ext cx="11057839" cy="566928"/>
          </a:xfrm>
          <a:prstGeom prst="roundRect">
            <a:avLst>
              <a:gd name="adj" fmla="val 6452"/>
            </a:avLst>
          </a:prstGeom>
          <a:solidFill>
            <a:srgbClr val="12141A"/>
          </a:solidFill>
          <a:ln/>
        </p:spPr>
        <p:txBody>
          <a:bodyPr/>
          <a:p/>
        </p:txBody>
      </p:sp>
      <p:sp>
        <p:nvSpPr>
          <p:cNvPr id="31" name="Text 29"/>
          <p:cNvSpPr txBox="1"/>
          <p:nvPr/>
        </p:nvSpPr>
        <p:spPr>
          <a:xfrm>
            <a:off x="768096" y="5358384"/>
            <a:ext cx="10655503" cy="566928"/>
          </a:xfrm>
          <a:prstGeom prst="rect">
            <a:avLst/>
          </a:prstGeom>
          <a:noFill/>
          <a:ln/>
        </p:spPr>
        <p:txBody>
          <a:bodyPr wrap="square" lIns="0" tIns="0" rIns="0" bIns="0" rtlCol="0" anchor="ctr"/>
          <a:lstStyle/>
          <a:p>
            <a:pPr indent="0" marL="0">
              <a:lnSpc>
                <a:spcPct val="108000"/>
              </a:lnSpc>
              <a:buNone/>
            </a:pPr>
            <a:r>
              <a:rPr lang="en-US" sz="1250" b="1" dirty="0">
                <a:solidFill>
                  <a:srgbClr val="F6F5F2"/>
                </a:solidFill>
                <a:latin typeface="Arial" pitchFamily="34" charset="0"/>
                <a:ea typeface="Arial" pitchFamily="34" charset="-122"/>
                <a:cs typeface="Arial" pitchFamily="34" charset="-120"/>
              </a:rPr>
              <a:t>There is authorized capacity, deployed capacity, and capacity with the right payload: 7,500 Gen2 satellites authorized, 10,702 Starlink objects catalogued, and no public way to tell which carry the direct-to-cell payload.</a:t>
            </a:r>
            <a:endParaRPr lang="en-US" sz="1250" dirty="0"/>
          </a:p>
        </p:txBody>
      </p:sp>
      <p:sp>
        <p:nvSpPr>
          <p:cNvPr id="32" name="Text 30"/>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Altitudes computed from CelesTrak two-line elements, epoch 17 Sep 2026. The AST and Lynk figures are samples rather than fleet-wide measurements, because the catalogue source throttled bulk retrieval. Constellation sizes and authorized altitudes from the FCC orders of 21 Apr 2026 and 26 Nov 2024. Public catalogues do not flag direct-to-cell payloads.</a:t>
            </a:r>
            <a:r>
              <a:rPr sz="800">
                <a:solidFill>
                  <a:srgbClr val="6E7280"/>
                </a:solidFill>
                <a:latin typeface="Arial"/>
              </a:rPr>
              <a:t>  © 2026 Blue Prysm · Free to use and adapt, attribution asked · blueprysm.com</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2900477" cy="256032"/>
          </a:xfrm>
          <a:prstGeom prst="roundRect">
            <a:avLst>
              <a:gd name="adj" fmla="val 14286"/>
            </a:avLst>
          </a:prstGeom>
          <a:solidFill>
            <a:srgbClr val="005DD6"/>
          </a:solidFill>
          <a:ln/>
        </p:spPr>
        <p:txBody>
          <a:bodyPr/>
          <a:p/>
        </p:txBody>
      </p:sp>
      <p:sp>
        <p:nvSpPr>
          <p:cNvPr id="3" name="Text 1"/>
          <p:cNvSpPr txBox="1"/>
          <p:nvPr/>
        </p:nvSpPr>
        <p:spPr>
          <a:xfrm>
            <a:off x="566928" y="329184"/>
            <a:ext cx="2900477"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2 · WHAT IT COSTS TO BUILD</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AST is a construction project, not a margin story</a:t>
            </a:r>
            <a:endParaRPr lang="en-US" sz="2900" dirty="0"/>
          </a:p>
        </p:txBody>
      </p:sp>
      <p:sp>
        <p:nvSpPr>
          <p:cNvPr id="5" name="Text 3"/>
          <p:cNvSpPr txBox="1"/>
          <p:nvPr/>
        </p:nvSpPr>
        <p:spPr>
          <a:xfrm>
            <a:off x="566928" y="1243584"/>
            <a:ext cx="1060704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$1,064.7M of capital expenditure in FY2025 against $70.9M of revenue, funded by a cash balance roughly the size of two years of that spend. The build is the strategy rather than a preliminary to it.</a:t>
            </a:r>
            <a:endParaRPr lang="en-US" sz="1200" dirty="0"/>
          </a:p>
        </p:txBody>
      </p:sp>
      <p:graphicFrame>
        <p:nvGraphicFramePr>
          <p:cNvPr id="6" name="Chart 0" descr=""/>
          <p:cNvGraphicFramePr/>
          <p:nvPr/>
        </p:nvGraphicFramePr>
        <p:xfrm>
          <a:off x="512064" y="1847088"/>
          <a:ext cx="6675120" cy="3840480"/>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7461504" y="1847088"/>
            <a:ext cx="4163263" cy="786384"/>
          </a:xfrm>
          <a:prstGeom prst="roundRect">
            <a:avLst>
              <a:gd name="adj" fmla="val 5814"/>
            </a:avLst>
          </a:prstGeom>
          <a:solidFill>
            <a:srgbClr val="E7EDF9"/>
          </a:solidFill>
          <a:ln/>
        </p:spPr>
        <p:txBody>
          <a:bodyPr/>
          <a:p/>
        </p:txBody>
      </p:sp>
      <p:sp>
        <p:nvSpPr>
          <p:cNvPr id="8" name="Text 5"/>
          <p:cNvSpPr txBox="1"/>
          <p:nvPr/>
        </p:nvSpPr>
        <p:spPr>
          <a:xfrm>
            <a:off x="7589520" y="1938528"/>
            <a:ext cx="3907231" cy="393192"/>
          </a:xfrm>
          <a:prstGeom prst="rect">
            <a:avLst/>
          </a:prstGeom>
          <a:noFill/>
          <a:ln/>
        </p:spPr>
        <p:txBody>
          <a:bodyPr wrap="square" lIns="0" tIns="0" rIns="0" bIns="0" rtlCol="0" anchor="ctr"/>
          <a:lstStyle/>
          <a:p>
            <a:pPr algn="l" indent="0" marL="0">
              <a:lnSpc>
                <a:spcPct val="90000"/>
              </a:lnSpc>
              <a:buNone/>
            </a:pPr>
            <a:r>
              <a:rPr lang="en-US" sz="2200" b="1" dirty="0">
                <a:solidFill>
                  <a:srgbClr val="005DD6"/>
                </a:solidFill>
                <a:latin typeface="Arial" pitchFamily="34" charset="0"/>
                <a:ea typeface="Arial" pitchFamily="34" charset="-122"/>
                <a:cs typeface="Arial" pitchFamily="34" charset="-120"/>
              </a:rPr>
              <a:t>$2,335.7M</a:t>
            </a:r>
            <a:endParaRPr lang="en-US" sz="2200" dirty="0"/>
          </a:p>
        </p:txBody>
      </p:sp>
      <p:sp>
        <p:nvSpPr>
          <p:cNvPr id="9" name="Text 6"/>
          <p:cNvSpPr txBox="1"/>
          <p:nvPr/>
        </p:nvSpPr>
        <p:spPr>
          <a:xfrm>
            <a:off x="7589520" y="2287463"/>
            <a:ext cx="3907231"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Cash at FY2025: roughly two years of the FY2025 rate of spend</a:t>
            </a:r>
            <a:endParaRPr lang="en-US" sz="950" dirty="0"/>
          </a:p>
        </p:txBody>
      </p:sp>
      <p:sp>
        <p:nvSpPr>
          <p:cNvPr id="10" name="Shape 7"/>
          <p:cNvSpPr/>
          <p:nvPr/>
        </p:nvSpPr>
        <p:spPr>
          <a:xfrm>
            <a:off x="7461504" y="2724912"/>
            <a:ext cx="4163263" cy="786384"/>
          </a:xfrm>
          <a:prstGeom prst="roundRect">
            <a:avLst>
              <a:gd name="adj" fmla="val 5814"/>
            </a:avLst>
          </a:prstGeom>
          <a:solidFill>
            <a:srgbClr val="E7EDF9"/>
          </a:solidFill>
          <a:ln/>
        </p:spPr>
        <p:txBody>
          <a:bodyPr/>
          <a:p/>
        </p:txBody>
      </p:sp>
      <p:sp>
        <p:nvSpPr>
          <p:cNvPr id="11" name="Text 8"/>
          <p:cNvSpPr txBox="1"/>
          <p:nvPr/>
        </p:nvSpPr>
        <p:spPr>
          <a:xfrm>
            <a:off x="7589520" y="2816352"/>
            <a:ext cx="3907231" cy="393192"/>
          </a:xfrm>
          <a:prstGeom prst="rect">
            <a:avLst/>
          </a:prstGeom>
          <a:noFill/>
          <a:ln/>
        </p:spPr>
        <p:txBody>
          <a:bodyPr wrap="square" lIns="0" tIns="0" rIns="0" bIns="0" rtlCol="0" anchor="ctr"/>
          <a:lstStyle/>
          <a:p>
            <a:pPr algn="l" indent="0" marL="0">
              <a:lnSpc>
                <a:spcPct val="90000"/>
              </a:lnSpc>
              <a:buNone/>
            </a:pPr>
            <a:r>
              <a:rPr lang="en-US" sz="2200" b="1" dirty="0">
                <a:solidFill>
                  <a:srgbClr val="005DD6"/>
                </a:solidFill>
                <a:latin typeface="Arial" pitchFamily="34" charset="0"/>
                <a:ea typeface="Arial" pitchFamily="34" charset="-122"/>
                <a:cs typeface="Arial" pitchFamily="34" charset="-120"/>
              </a:rPr>
              <a:t>−$341.9M</a:t>
            </a:r>
            <a:endParaRPr lang="en-US" sz="2200" dirty="0"/>
          </a:p>
        </p:txBody>
      </p:sp>
      <p:sp>
        <p:nvSpPr>
          <p:cNvPr id="12" name="Text 9"/>
          <p:cNvSpPr txBox="1"/>
          <p:nvPr/>
        </p:nvSpPr>
        <p:spPr>
          <a:xfrm>
            <a:off x="7589520" y="3165287"/>
            <a:ext cx="3907231"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Net income, FY2025</a:t>
            </a:r>
            <a:endParaRPr lang="en-US" sz="950" dirty="0"/>
          </a:p>
        </p:txBody>
      </p:sp>
      <p:sp>
        <p:nvSpPr>
          <p:cNvPr id="13" name="Shape 10"/>
          <p:cNvSpPr/>
          <p:nvPr/>
        </p:nvSpPr>
        <p:spPr>
          <a:xfrm>
            <a:off x="7461504" y="3602736"/>
            <a:ext cx="4163263" cy="786384"/>
          </a:xfrm>
          <a:prstGeom prst="roundRect">
            <a:avLst>
              <a:gd name="adj" fmla="val 5814"/>
            </a:avLst>
          </a:prstGeom>
          <a:solidFill>
            <a:srgbClr val="E7EDF9"/>
          </a:solidFill>
          <a:ln/>
        </p:spPr>
        <p:txBody>
          <a:bodyPr/>
          <a:p/>
        </p:txBody>
      </p:sp>
      <p:sp>
        <p:nvSpPr>
          <p:cNvPr id="14" name="Text 11"/>
          <p:cNvSpPr txBox="1"/>
          <p:nvPr/>
        </p:nvSpPr>
        <p:spPr>
          <a:xfrm>
            <a:off x="7589520" y="3694176"/>
            <a:ext cx="3907231" cy="393192"/>
          </a:xfrm>
          <a:prstGeom prst="rect">
            <a:avLst/>
          </a:prstGeom>
          <a:noFill/>
          <a:ln/>
        </p:spPr>
        <p:txBody>
          <a:bodyPr wrap="square" lIns="0" tIns="0" rIns="0" bIns="0" rtlCol="0" anchor="ctr"/>
          <a:lstStyle/>
          <a:p>
            <a:pPr algn="l" indent="0" marL="0">
              <a:lnSpc>
                <a:spcPct val="90000"/>
              </a:lnSpc>
              <a:buNone/>
            </a:pPr>
            <a:r>
              <a:rPr lang="en-US" sz="2200" b="1" dirty="0">
                <a:solidFill>
                  <a:srgbClr val="005DD6"/>
                </a:solidFill>
                <a:latin typeface="Arial" pitchFamily="34" charset="0"/>
                <a:ea typeface="Arial" pitchFamily="34" charset="-122"/>
                <a:cs typeface="Arial" pitchFamily="34" charset="-120"/>
              </a:rPr>
              <a:t>$28.1M</a:t>
            </a:r>
            <a:endParaRPr lang="en-US" sz="2200" dirty="0"/>
          </a:p>
        </p:txBody>
      </p:sp>
      <p:sp>
        <p:nvSpPr>
          <p:cNvPr id="15" name="Text 12"/>
          <p:cNvSpPr txBox="1"/>
          <p:nvPr/>
        </p:nvSpPr>
        <p:spPr>
          <a:xfrm>
            <a:off x="7589520" y="4043111"/>
            <a:ext cx="3907231"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Research and development, FY2025: dwarfed by the hardware spend beside it</a:t>
            </a:r>
            <a:endParaRPr lang="en-US" sz="950" dirty="0"/>
          </a:p>
        </p:txBody>
      </p:sp>
      <p:sp>
        <p:nvSpPr>
          <p:cNvPr id="16" name="Shape 13"/>
          <p:cNvSpPr/>
          <p:nvPr/>
        </p:nvSpPr>
        <p:spPr>
          <a:xfrm>
            <a:off x="7461504" y="4480560"/>
            <a:ext cx="4163263" cy="1207008"/>
          </a:xfrm>
          <a:prstGeom prst="roundRect">
            <a:avLst>
              <a:gd name="adj" fmla="val 3030"/>
            </a:avLst>
          </a:prstGeom>
          <a:solidFill>
            <a:srgbClr val="FFFFFF"/>
          </a:solidFill>
          <a:ln w="9525">
            <a:solidFill>
              <a:srgbClr val="DCDAD3"/>
            </a:solidFill>
            <a:prstDash val="solid"/>
          </a:ln>
        </p:spPr>
        <p:txBody>
          <a:bodyPr/>
          <a:p/>
        </p:txBody>
      </p:sp>
      <p:sp>
        <p:nvSpPr>
          <p:cNvPr id="17" name="Text 14"/>
          <p:cNvSpPr txBox="1"/>
          <p:nvPr/>
        </p:nvSpPr>
        <p:spPr>
          <a:xfrm>
            <a:off x="7644384" y="4608576"/>
            <a:ext cx="3797503" cy="969264"/>
          </a:xfrm>
          <a:prstGeom prst="rect">
            <a:avLst/>
          </a:prstGeom>
          <a:noFill/>
          <a:ln/>
        </p:spPr>
        <p:txBody>
          <a:bodyPr wrap="square" lIns="0" tIns="0" rIns="0" bIns="0" rtlCol="0" anchor="t"/>
          <a:lstStyle/>
          <a:p>
            <a:pPr indent="0" marL="0">
              <a:lnSpc>
                <a:spcPct val="112000"/>
              </a:lnSpc>
              <a:buNone/>
            </a:pPr>
            <a:r>
              <a:rPr lang="en-US" sz="1000" dirty="0">
                <a:solidFill>
                  <a:srgbClr val="12141A"/>
                </a:solidFill>
                <a:latin typeface="Arial" pitchFamily="34" charset="0"/>
                <a:ea typeface="Arial" pitchFamily="34" charset="-122"/>
                <a:cs typeface="Arial" pitchFamily="34" charset="-120"/>
              </a:rPr>
              <a:t>Capital expenditure is the line that moves fastest: $174.1M in 2024, $1,064.7M in 2025, and $859.2M in the first half of 2026 alone. Revenue of $70.9M set against that is not a margin problem: it is a company that has not yet arrived at the point where margin is the relevant question.</a:t>
            </a:r>
            <a:endParaRPr lang="en-US" sz="1000" dirty="0"/>
          </a:p>
        </p:txBody>
      </p:sp>
      <p:sp>
        <p:nvSpPr>
          <p:cNvPr id="18" name="Shape 15"/>
          <p:cNvSpPr/>
          <p:nvPr/>
        </p:nvSpPr>
        <p:spPr>
          <a:xfrm>
            <a:off x="566928" y="5760720"/>
            <a:ext cx="11057839" cy="475488"/>
          </a:xfrm>
          <a:prstGeom prst="roundRect">
            <a:avLst>
              <a:gd name="adj" fmla="val 7692"/>
            </a:avLst>
          </a:prstGeom>
          <a:solidFill>
            <a:srgbClr val="12141A"/>
          </a:solidFill>
          <a:ln/>
        </p:spPr>
        <p:txBody>
          <a:bodyPr/>
          <a:p/>
        </p:txBody>
      </p:sp>
      <p:sp>
        <p:nvSpPr>
          <p:cNvPr id="19" name="Text 16"/>
          <p:cNvSpPr txBox="1"/>
          <p:nvPr/>
        </p:nvSpPr>
        <p:spPr>
          <a:xfrm>
            <a:off x="768096" y="5760720"/>
            <a:ext cx="10655503" cy="475488"/>
          </a:xfrm>
          <a:prstGeom prst="rect">
            <a:avLst/>
          </a:prstGeom>
          <a:noFill/>
          <a:ln/>
        </p:spPr>
        <p:txBody>
          <a:bodyPr wrap="square" lIns="0" tIns="0" rIns="0" bIns="0" rtlCol="0" anchor="ctr"/>
          <a:lstStyle/>
          <a:p>
            <a:pPr indent="0" marL="0">
              <a:lnSpc>
                <a:spcPct val="108000"/>
              </a:lnSpc>
              <a:buNone/>
            </a:pPr>
            <a:r>
              <a:rPr lang="en-US" sz="1150" b="1" dirty="0">
                <a:solidFill>
                  <a:srgbClr val="F6F5F2"/>
                </a:solidFill>
                <a:latin typeface="Arial" pitchFamily="34" charset="0"/>
                <a:ea typeface="Arial" pitchFamily="34" charset="-122"/>
                <a:cs typeface="Arial" pitchFamily="34" charset="-120"/>
              </a:rPr>
              <a:t>SpaceX is private and files nothing, so the direct-to-cell economics of the largest constellation in this market are invisible. There is no comparable figure to place beside these.</a:t>
            </a:r>
            <a:endParaRPr lang="en-US" sz="1150" dirty="0"/>
          </a:p>
        </p:txBody>
      </p:sp>
      <p:sp>
        <p:nvSpPr>
          <p:cNvPr id="20" name="Text 17"/>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SEC XBRL company facts (data.sec.gov), retrieved 17 Sep 2026: revenue, capital expenditure, cash, R&amp;D and net income read from each company’s filed 10-K and 10-Q tags. FY2025 revenue is the amount filed in AST’s FY2025 Form 10-K; its revenue tagging is inconsistent across periods and tags. Capex is cash paid for property and equipment, which is not the same as constellation cost.  © 2026 Blue Prysm · Free to use and adapt, attribution asked · blueprysm.com</a:t>
            </a:r>
            <a:r>
              <a:rPr sz="800">
                <a:solidFill>
                  <a:srgbClr val="6E7280"/>
                </a:solidFill>
                <a:latin typeface="Arial"/>
              </a:rPr>
              <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3405226" cy="256032"/>
          </a:xfrm>
          <a:prstGeom prst="roundRect">
            <a:avLst>
              <a:gd name="adj" fmla="val 14286"/>
            </a:avLst>
          </a:prstGeom>
          <a:solidFill>
            <a:srgbClr val="005DD6"/>
          </a:solidFill>
          <a:ln/>
        </p:spPr>
        <p:txBody>
          <a:bodyPr/>
          <a:p/>
        </p:txBody>
      </p:sp>
      <p:sp>
        <p:nvSpPr>
          <p:cNvPr id="3" name="Text 1"/>
          <p:cNvSpPr txBox="1"/>
          <p:nvPr/>
        </p:nvSpPr>
        <p:spPr>
          <a:xfrm>
            <a:off x="566928" y="329184"/>
            <a:ext cx="3405226"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3 · HOW THE RADIOS WORK</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Capacity per user is bounded by a 5–6 MHz service channel</a:t>
            </a:r>
            <a:endParaRPr lang="en-US" sz="2900" dirty="0"/>
          </a:p>
        </p:txBody>
      </p:sp>
      <p:sp>
        <p:nvSpPr>
          <p:cNvPr id="5" name="Text 3"/>
          <p:cNvSpPr txBox="1"/>
          <p:nvPr/>
        </p:nvSpPr>
        <p:spPr>
          <a:xfrm>
            <a:off x="566928" y="1243584"/>
            <a:ext cx="1024128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Whatever the constellation above is doing, the service link is metered through a narrow pipe shared by everyone under the beam. Neither aperture nor altitude changes that arithmetic.</a:t>
            </a:r>
            <a:endParaRPr lang="en-US" sz="1200" dirty="0"/>
          </a:p>
        </p:txBody>
      </p:sp>
      <p:sp>
        <p:nvSpPr>
          <p:cNvPr id="6" name="Shape 4"/>
          <p:cNvSpPr/>
          <p:nvPr/>
        </p:nvSpPr>
        <p:spPr>
          <a:xfrm>
            <a:off x="566928" y="1828800"/>
            <a:ext cx="2654732" cy="859536"/>
          </a:xfrm>
          <a:prstGeom prst="roundRect">
            <a:avLst>
              <a:gd name="adj" fmla="val 5319"/>
            </a:avLst>
          </a:prstGeom>
          <a:solidFill>
            <a:srgbClr val="E7EDF9"/>
          </a:solidFill>
          <a:ln/>
        </p:spPr>
        <p:txBody>
          <a:bodyPr/>
          <a:p/>
        </p:txBody>
      </p:sp>
      <p:sp>
        <p:nvSpPr>
          <p:cNvPr id="7" name="Text 5"/>
          <p:cNvSpPr txBox="1"/>
          <p:nvPr/>
        </p:nvSpPr>
        <p:spPr>
          <a:xfrm>
            <a:off x="694944" y="1920240"/>
            <a:ext cx="2398700" cy="429768"/>
          </a:xfrm>
          <a:prstGeom prst="rect">
            <a:avLst/>
          </a:prstGeom>
          <a:noFill/>
          <a:ln/>
        </p:spPr>
        <p:txBody>
          <a:bodyPr wrap="square" lIns="0" tIns="0" rIns="0" bIns="0" rtlCol="0" anchor="ctr"/>
          <a:lstStyle/>
          <a:p>
            <a:pPr algn="l" indent="0" marL="0">
              <a:lnSpc>
                <a:spcPct val="90000"/>
              </a:lnSpc>
              <a:buNone/>
            </a:pPr>
            <a:r>
              <a:rPr lang="en-US" sz="2000" b="1" dirty="0">
                <a:solidFill>
                  <a:srgbClr val="005DD6"/>
                </a:solidFill>
                <a:latin typeface="Arial" pitchFamily="34" charset="0"/>
                <a:ea typeface="Arial" pitchFamily="34" charset="-122"/>
                <a:cs typeface="Arial" pitchFamily="34" charset="-120"/>
              </a:rPr>
              <a:t>5–6 MHz</a:t>
            </a:r>
            <a:endParaRPr lang="en-US" sz="2000" dirty="0"/>
          </a:p>
        </p:txBody>
      </p:sp>
      <p:sp>
        <p:nvSpPr>
          <p:cNvPr id="8" name="Text 6"/>
          <p:cNvSpPr txBox="1"/>
          <p:nvPr/>
        </p:nvSpPr>
        <p:spPr>
          <a:xfrm>
            <a:off x="694944" y="2310140"/>
            <a:ext cx="2398700" cy="34381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The service channel</a:t>
            </a:r>
            <a:endParaRPr lang="en-US" sz="950" dirty="0"/>
          </a:p>
        </p:txBody>
      </p:sp>
      <p:sp>
        <p:nvSpPr>
          <p:cNvPr id="9" name="Shape 7"/>
          <p:cNvSpPr/>
          <p:nvPr/>
        </p:nvSpPr>
        <p:spPr>
          <a:xfrm>
            <a:off x="3367964" y="1828800"/>
            <a:ext cx="2654732" cy="859536"/>
          </a:xfrm>
          <a:prstGeom prst="roundRect">
            <a:avLst>
              <a:gd name="adj" fmla="val 5319"/>
            </a:avLst>
          </a:prstGeom>
          <a:solidFill>
            <a:srgbClr val="E7EDF9"/>
          </a:solidFill>
          <a:ln/>
        </p:spPr>
        <p:txBody>
          <a:bodyPr/>
          <a:p/>
        </p:txBody>
      </p:sp>
      <p:sp>
        <p:nvSpPr>
          <p:cNvPr id="10" name="Text 8"/>
          <p:cNvSpPr txBox="1"/>
          <p:nvPr/>
        </p:nvSpPr>
        <p:spPr>
          <a:xfrm>
            <a:off x="3495980" y="1920240"/>
            <a:ext cx="2398700" cy="429768"/>
          </a:xfrm>
          <a:prstGeom prst="rect">
            <a:avLst/>
          </a:prstGeom>
          <a:noFill/>
          <a:ln/>
        </p:spPr>
        <p:txBody>
          <a:bodyPr wrap="square" lIns="0" tIns="0" rIns="0" bIns="0" rtlCol="0" anchor="ctr"/>
          <a:lstStyle/>
          <a:p>
            <a:pPr algn="l" indent="0" marL="0">
              <a:lnSpc>
                <a:spcPct val="90000"/>
              </a:lnSpc>
              <a:buNone/>
            </a:pPr>
            <a:r>
              <a:rPr lang="en-US" sz="2000" b="1" dirty="0">
                <a:solidFill>
                  <a:srgbClr val="005DD6"/>
                </a:solidFill>
                <a:latin typeface="Arial" pitchFamily="34" charset="0"/>
                <a:ea typeface="Arial" pitchFamily="34" charset="-122"/>
                <a:cs typeface="Arial" pitchFamily="34" charset="-120"/>
              </a:rPr>
              <a:t>7,500</a:t>
            </a:r>
            <a:endParaRPr lang="en-US" sz="2000" dirty="0"/>
          </a:p>
        </p:txBody>
      </p:sp>
      <p:sp>
        <p:nvSpPr>
          <p:cNvPr id="11" name="Text 9"/>
          <p:cNvSpPr txBox="1"/>
          <p:nvPr/>
        </p:nvSpPr>
        <p:spPr>
          <a:xfrm>
            <a:off x="3495980" y="2310140"/>
            <a:ext cx="2398700" cy="34381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Gen2 satellites authorised</a:t>
            </a:r>
            <a:endParaRPr lang="en-US" sz="950" dirty="0"/>
          </a:p>
        </p:txBody>
      </p:sp>
      <p:sp>
        <p:nvSpPr>
          <p:cNvPr id="12" name="Shape 10"/>
          <p:cNvSpPr/>
          <p:nvPr/>
        </p:nvSpPr>
        <p:spPr>
          <a:xfrm>
            <a:off x="6169000" y="1828800"/>
            <a:ext cx="2654732" cy="859536"/>
          </a:xfrm>
          <a:prstGeom prst="roundRect">
            <a:avLst>
              <a:gd name="adj" fmla="val 5319"/>
            </a:avLst>
          </a:prstGeom>
          <a:solidFill>
            <a:srgbClr val="E7EDF9"/>
          </a:solidFill>
          <a:ln/>
        </p:spPr>
        <p:txBody>
          <a:bodyPr/>
          <a:p/>
        </p:txBody>
      </p:sp>
      <p:sp>
        <p:nvSpPr>
          <p:cNvPr id="13" name="Text 11"/>
          <p:cNvSpPr txBox="1"/>
          <p:nvPr/>
        </p:nvSpPr>
        <p:spPr>
          <a:xfrm>
            <a:off x="6297016" y="1920240"/>
            <a:ext cx="2398700" cy="429768"/>
          </a:xfrm>
          <a:prstGeom prst="rect">
            <a:avLst/>
          </a:prstGeom>
          <a:noFill/>
          <a:ln/>
        </p:spPr>
        <p:txBody>
          <a:bodyPr wrap="square" lIns="0" tIns="0" rIns="0" bIns="0" rtlCol="0" anchor="ctr"/>
          <a:lstStyle/>
          <a:p>
            <a:pPr algn="l" indent="0" marL="0">
              <a:lnSpc>
                <a:spcPct val="90000"/>
              </a:lnSpc>
              <a:buNone/>
            </a:pPr>
            <a:r>
              <a:rPr lang="en-US" sz="2000" b="1" dirty="0">
                <a:solidFill>
                  <a:srgbClr val="005DD6"/>
                </a:solidFill>
                <a:latin typeface="Arial" pitchFamily="34" charset="0"/>
                <a:ea typeface="Arial" pitchFamily="34" charset="-122"/>
                <a:cs typeface="Arial" pitchFamily="34" charset="-120"/>
              </a:rPr>
              <a:t>340–360 km</a:t>
            </a:r>
            <a:endParaRPr lang="en-US" sz="2000" dirty="0"/>
          </a:p>
        </p:txBody>
      </p:sp>
      <p:sp>
        <p:nvSpPr>
          <p:cNvPr id="14" name="Text 12"/>
          <p:cNvSpPr txBox="1"/>
          <p:nvPr/>
        </p:nvSpPr>
        <p:spPr>
          <a:xfrm>
            <a:off x="6297016" y="2310140"/>
            <a:ext cx="2398700" cy="34381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The SpaceX D2D shells</a:t>
            </a:r>
            <a:endParaRPr lang="en-US" sz="950" dirty="0"/>
          </a:p>
        </p:txBody>
      </p:sp>
      <p:sp>
        <p:nvSpPr>
          <p:cNvPr id="15" name="Shape 13"/>
          <p:cNvSpPr/>
          <p:nvPr/>
        </p:nvSpPr>
        <p:spPr>
          <a:xfrm>
            <a:off x="8970035" y="1828800"/>
            <a:ext cx="2654732" cy="859536"/>
          </a:xfrm>
          <a:prstGeom prst="roundRect">
            <a:avLst>
              <a:gd name="adj" fmla="val 5319"/>
            </a:avLst>
          </a:prstGeom>
          <a:solidFill>
            <a:srgbClr val="E7EDF9"/>
          </a:solidFill>
          <a:ln/>
        </p:spPr>
        <p:txBody>
          <a:bodyPr/>
          <a:p/>
        </p:txBody>
      </p:sp>
      <p:sp>
        <p:nvSpPr>
          <p:cNvPr id="16" name="Text 14"/>
          <p:cNvSpPr txBox="1"/>
          <p:nvPr/>
        </p:nvSpPr>
        <p:spPr>
          <a:xfrm>
            <a:off x="9098051" y="1920240"/>
            <a:ext cx="2398700" cy="429768"/>
          </a:xfrm>
          <a:prstGeom prst="rect">
            <a:avLst/>
          </a:prstGeom>
          <a:noFill/>
          <a:ln/>
        </p:spPr>
        <p:txBody>
          <a:bodyPr wrap="square" lIns="0" tIns="0" rIns="0" bIns="0" rtlCol="0" anchor="ctr"/>
          <a:lstStyle/>
          <a:p>
            <a:pPr algn="l" indent="0" marL="0">
              <a:lnSpc>
                <a:spcPct val="90000"/>
              </a:lnSpc>
              <a:buNone/>
            </a:pPr>
            <a:r>
              <a:rPr lang="en-US" sz="2000" b="1" dirty="0">
                <a:solidFill>
                  <a:srgbClr val="005DD6"/>
                </a:solidFill>
                <a:latin typeface="Arial" pitchFamily="34" charset="0"/>
                <a:ea typeface="Arial" pitchFamily="34" charset="-122"/>
                <a:cs typeface="Arial" pitchFamily="34" charset="-120"/>
              </a:rPr>
              <a:t>824 (7.7%)</a:t>
            </a:r>
            <a:endParaRPr lang="en-US" sz="2000" dirty="0"/>
          </a:p>
        </p:txBody>
      </p:sp>
      <p:sp>
        <p:nvSpPr>
          <p:cNvPr id="17" name="Text 15"/>
          <p:cNvSpPr txBox="1"/>
          <p:nvPr/>
        </p:nvSpPr>
        <p:spPr>
          <a:xfrm>
            <a:off x="9098051" y="2310140"/>
            <a:ext cx="2398700" cy="34381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Starlink objects below 400 km</a:t>
            </a:r>
            <a:endParaRPr lang="en-US" sz="950" dirty="0"/>
          </a:p>
        </p:txBody>
      </p:sp>
      <p:sp>
        <p:nvSpPr>
          <p:cNvPr id="18" name="Shape 16"/>
          <p:cNvSpPr/>
          <p:nvPr/>
        </p:nvSpPr>
        <p:spPr>
          <a:xfrm>
            <a:off x="566928" y="2852928"/>
            <a:ext cx="5391760" cy="1792224"/>
          </a:xfrm>
          <a:prstGeom prst="roundRect">
            <a:avLst>
              <a:gd name="adj" fmla="val 2041"/>
            </a:avLst>
          </a:prstGeom>
          <a:solidFill>
            <a:srgbClr val="FFFFFF"/>
          </a:solidFill>
          <a:ln w="9525">
            <a:solidFill>
              <a:srgbClr val="DCDAD3"/>
            </a:solidFill>
            <a:prstDash val="solid"/>
          </a:ln>
        </p:spPr>
        <p:txBody>
          <a:bodyPr/>
          <a:p/>
        </p:txBody>
      </p:sp>
      <p:sp>
        <p:nvSpPr>
          <p:cNvPr id="19" name="Text 17"/>
          <p:cNvSpPr txBox="1"/>
          <p:nvPr/>
        </p:nvSpPr>
        <p:spPr>
          <a:xfrm>
            <a:off x="768096" y="2980944"/>
            <a:ext cx="4989424" cy="274320"/>
          </a:xfrm>
          <a:prstGeom prst="rect">
            <a:avLst/>
          </a:prstGeom>
          <a:noFill/>
          <a:ln/>
        </p:spPr>
        <p:txBody>
          <a:bodyPr wrap="square" lIns="0" tIns="0" rIns="0" bIns="0" rtlCol="0" anchor="ctr"/>
          <a:lstStyle/>
          <a:p>
            <a:pPr indent="0" marL="0">
              <a:buNone/>
            </a:pPr>
            <a:r>
              <a:rPr lang="en-US" sz="1250" b="1" dirty="0">
                <a:solidFill>
                  <a:srgbClr val="12141A"/>
                </a:solidFill>
                <a:latin typeface="Arial" pitchFamily="34" charset="0"/>
                <a:ea typeface="Arial" pitchFamily="34" charset="-122"/>
                <a:cs typeface="Arial" pitchFamily="34" charset="-120"/>
              </a:rPr>
              <a:t>AST buys the link budget back with aperture</a:t>
            </a:r>
            <a:endParaRPr lang="en-US" sz="1250" dirty="0"/>
          </a:p>
        </p:txBody>
      </p:sp>
      <p:sp>
        <p:nvSpPr>
          <p:cNvPr id="20" name="Text 18"/>
          <p:cNvSpPr txBox="1"/>
          <p:nvPr/>
        </p:nvSpPr>
        <p:spPr>
          <a:xfrm>
            <a:off x="768096" y="3310128"/>
            <a:ext cx="4989424" cy="1225296"/>
          </a:xfrm>
          <a:prstGeom prst="rect">
            <a:avLst/>
          </a:prstGeom>
          <a:noFill/>
          <a:ln/>
        </p:spPr>
        <p:txBody>
          <a:bodyPr wrap="square" lIns="0" tIns="0" rIns="0" bIns="0" rtlCol="0" anchor="t"/>
          <a:lstStyle/>
          <a:p>
            <a:pPr indent="0" marL="0">
              <a:lnSpc>
                <a:spcPct val="113000"/>
              </a:lnSpc>
              <a:buNone/>
            </a:pPr>
            <a:r>
              <a:rPr lang="en-US" sz="1000" dirty="0">
                <a:solidFill>
                  <a:srgbClr val="12141A"/>
                </a:solidFill>
                <a:latin typeface="Arial" pitchFamily="34" charset="0"/>
                <a:ea typeface="Arial" pitchFamily="34" charset="-122"/>
                <a:cs typeface="Arial" pitchFamily="34" charset="-120"/>
              </a:rPr>
              <a:t>Order DA-26-391A1, adopted 21 April 2026, describes each satellite carrying a large phased-array antenna operating thousands of electronically steerable beams, sized so the aperture produces narrow primary beams and low sidelobes. Beams are shaped to match service-area boundaries and can be switched off where they would otherwise cause interference. A bigger antenna is a capital and manufacturing problem, concentrated before the first satellite reaches orbit.</a:t>
            </a:r>
            <a:endParaRPr lang="en-US" sz="1000" dirty="0"/>
          </a:p>
        </p:txBody>
      </p:sp>
      <p:sp>
        <p:nvSpPr>
          <p:cNvPr id="21" name="Shape 19"/>
          <p:cNvSpPr/>
          <p:nvPr/>
        </p:nvSpPr>
        <p:spPr>
          <a:xfrm>
            <a:off x="6233008" y="2852928"/>
            <a:ext cx="5391760" cy="1792224"/>
          </a:xfrm>
          <a:prstGeom prst="roundRect">
            <a:avLst>
              <a:gd name="adj" fmla="val 2041"/>
            </a:avLst>
          </a:prstGeom>
          <a:solidFill>
            <a:srgbClr val="FFFFFF"/>
          </a:solidFill>
          <a:ln w="9525">
            <a:solidFill>
              <a:srgbClr val="DCDAD3"/>
            </a:solidFill>
            <a:prstDash val="solid"/>
          </a:ln>
        </p:spPr>
        <p:txBody>
          <a:bodyPr/>
          <a:p/>
        </p:txBody>
      </p:sp>
      <p:sp>
        <p:nvSpPr>
          <p:cNvPr id="22" name="Text 20"/>
          <p:cNvSpPr txBox="1"/>
          <p:nvPr/>
        </p:nvSpPr>
        <p:spPr>
          <a:xfrm>
            <a:off x="6434176" y="2980944"/>
            <a:ext cx="4989424" cy="274320"/>
          </a:xfrm>
          <a:prstGeom prst="rect">
            <a:avLst/>
          </a:prstGeom>
          <a:noFill/>
          <a:ln/>
        </p:spPr>
        <p:txBody>
          <a:bodyPr wrap="square" lIns="0" tIns="0" rIns="0" bIns="0" rtlCol="0" anchor="ctr"/>
          <a:lstStyle/>
          <a:p>
            <a:pPr indent="0" marL="0">
              <a:buNone/>
            </a:pPr>
            <a:r>
              <a:rPr lang="en-US" sz="1250" b="1" dirty="0">
                <a:solidFill>
                  <a:srgbClr val="12141A"/>
                </a:solidFill>
                <a:latin typeface="Arial" pitchFamily="34" charset="0"/>
                <a:ea typeface="Arial" pitchFamily="34" charset="-122"/>
                <a:cs typeface="Arial" pitchFamily="34" charset="-120"/>
              </a:rPr>
              <a:t>SpaceX buys it back with proximity and numbers</a:t>
            </a:r>
            <a:endParaRPr lang="en-US" sz="1250" dirty="0"/>
          </a:p>
        </p:txBody>
      </p:sp>
      <p:sp>
        <p:nvSpPr>
          <p:cNvPr id="23" name="Text 21"/>
          <p:cNvSpPr txBox="1"/>
          <p:nvPr/>
        </p:nvSpPr>
        <p:spPr>
          <a:xfrm>
            <a:off x="6434176" y="3310128"/>
            <a:ext cx="4989424" cy="1225296"/>
          </a:xfrm>
          <a:prstGeom prst="rect">
            <a:avLst/>
          </a:prstGeom>
          <a:noFill/>
          <a:ln/>
        </p:spPr>
        <p:txBody>
          <a:bodyPr wrap="square" lIns="0" tIns="0" rIns="0" bIns="0" rtlCol="0" anchor="t"/>
          <a:lstStyle/>
          <a:p>
            <a:pPr indent="0" marL="0">
              <a:lnSpc>
                <a:spcPct val="113000"/>
              </a:lnSpc>
              <a:buNone/>
            </a:pPr>
            <a:r>
              <a:rPr lang="en-US" sz="1000" dirty="0">
                <a:solidFill>
                  <a:srgbClr val="12141A"/>
                </a:solidFill>
                <a:latin typeface="Arial" pitchFamily="34" charset="0"/>
                <a:ea typeface="Arial" pitchFamily="34" charset="-122"/>
                <a:cs typeface="Arial" pitchFamily="34" charset="-120"/>
              </a:rPr>
              <a:t>Order DA-24-1193A1 of 26 November 2024 authorises supplemental coverage across up to 7,500 Gen2 satellites in shells at 340, 345, 350 and 360 km. Flying lower shortens the path; flying a great many shortens the wait for one overhead. That is an operating problem (fleet size, atmospheric drag and replacement cadence) which never stops.</a:t>
            </a:r>
            <a:endParaRPr lang="en-US" sz="1000" dirty="0"/>
          </a:p>
        </p:txBody>
      </p:sp>
      <p:sp>
        <p:nvSpPr>
          <p:cNvPr id="24" name="Shape 22"/>
          <p:cNvSpPr/>
          <p:nvPr/>
        </p:nvSpPr>
        <p:spPr>
          <a:xfrm>
            <a:off x="566928" y="4773168"/>
            <a:ext cx="11057839" cy="566928"/>
          </a:xfrm>
          <a:prstGeom prst="roundRect">
            <a:avLst>
              <a:gd name="adj" fmla="val 6452"/>
            </a:avLst>
          </a:prstGeom>
          <a:solidFill>
            <a:srgbClr val="12141A"/>
          </a:solidFill>
          <a:ln/>
        </p:spPr>
        <p:txBody>
          <a:bodyPr/>
          <a:p/>
        </p:txBody>
      </p:sp>
      <p:sp>
        <p:nvSpPr>
          <p:cNvPr id="25" name="Text 23"/>
          <p:cNvSpPr txBox="1"/>
          <p:nvPr/>
        </p:nvSpPr>
        <p:spPr>
          <a:xfrm>
            <a:off x="768096" y="4773168"/>
            <a:ext cx="10655503" cy="566928"/>
          </a:xfrm>
          <a:prstGeom prst="rect">
            <a:avLst/>
          </a:prstGeom>
          <a:noFill/>
          <a:ln/>
        </p:spPr>
        <p:txBody>
          <a:bodyPr wrap="square" lIns="0" tIns="0" rIns="0" bIns="0" rtlCol="0" anchor="ctr"/>
          <a:lstStyle/>
          <a:p>
            <a:pPr indent="0" marL="0">
              <a:lnSpc>
                <a:spcPct val="108000"/>
              </a:lnSpc>
              <a:buNone/>
            </a:pPr>
            <a:r>
              <a:rPr lang="en-US" sz="1250" b="1" dirty="0">
                <a:solidFill>
                  <a:srgbClr val="F6F5F2"/>
                </a:solidFill>
                <a:latin typeface="Arial" pitchFamily="34" charset="0"/>
                <a:ea typeface="Arial" pitchFamily="34" charset="-122"/>
                <a:cs typeface="Arial" pitchFamily="34" charset="-120"/>
              </a:rPr>
              <a:t>Satellite count improves availability and revisit; it does not widen the channel. The 700 MHz blocks are 6 MHz wide, and the PCS G block is a single 5 MHz pair.</a:t>
            </a:r>
            <a:endParaRPr lang="en-US" sz="1250" dirty="0"/>
          </a:p>
        </p:txBody>
      </p:sp>
      <p:sp>
        <p:nvSpPr>
          <p:cNvPr id="26" name="Shape 24"/>
          <p:cNvSpPr/>
          <p:nvPr/>
        </p:nvSpPr>
        <p:spPr>
          <a:xfrm>
            <a:off x="566928" y="5449824"/>
            <a:ext cx="11057839" cy="804672"/>
          </a:xfrm>
          <a:prstGeom prst="roundRect">
            <a:avLst>
              <a:gd name="adj" fmla="val 4545"/>
            </a:avLst>
          </a:prstGeom>
          <a:solidFill>
            <a:srgbClr val="FFFFFF"/>
          </a:solidFill>
          <a:ln w="9525">
            <a:solidFill>
              <a:srgbClr val="DCDAD3"/>
            </a:solidFill>
            <a:prstDash val="solid"/>
          </a:ln>
        </p:spPr>
        <p:txBody>
          <a:bodyPr/>
          <a:p/>
        </p:txBody>
      </p:sp>
      <p:sp>
        <p:nvSpPr>
          <p:cNvPr id="27" name="Text 25"/>
          <p:cNvSpPr txBox="1"/>
          <p:nvPr/>
        </p:nvSpPr>
        <p:spPr>
          <a:xfrm>
            <a:off x="768096" y="5550408"/>
            <a:ext cx="1188720" cy="201168"/>
          </a:xfrm>
          <a:prstGeom prst="rect">
            <a:avLst/>
          </a:prstGeom>
          <a:noFill/>
          <a:ln/>
        </p:spPr>
        <p:txBody>
          <a:bodyPr wrap="square" lIns="0" tIns="0" rIns="0" bIns="0" rtlCol="0" anchor="ctr"/>
          <a:lstStyle/>
          <a:p>
            <a:pPr indent="0" marL="0">
              <a:buNone/>
            </a:pPr>
            <a:r>
              <a:rPr lang="en-US" sz="850" b="1" spc="110" kern="0" dirty="0">
                <a:solidFill>
                  <a:srgbClr val="8A6100"/>
                </a:solidFill>
                <a:latin typeface="Arial" pitchFamily="34" charset="0"/>
                <a:ea typeface="Arial" pitchFamily="34" charset="-122"/>
                <a:cs typeface="Arial" pitchFamily="34" charset="-120"/>
              </a:rPr>
              <a:t>OPEN ITEM</a:t>
            </a:r>
            <a:endParaRPr lang="en-US" sz="850" dirty="0"/>
          </a:p>
        </p:txBody>
      </p:sp>
      <p:sp>
        <p:nvSpPr>
          <p:cNvPr id="28" name="Text 26"/>
          <p:cNvSpPr txBox="1"/>
          <p:nvPr/>
        </p:nvSpPr>
        <p:spPr>
          <a:xfrm>
            <a:off x="2048256" y="5541264"/>
            <a:ext cx="9375343" cy="621792"/>
          </a:xfrm>
          <a:prstGeom prst="rect">
            <a:avLst/>
          </a:prstGeom>
          <a:noFill/>
          <a:ln/>
        </p:spPr>
        <p:txBody>
          <a:bodyPr wrap="square" lIns="0" tIns="0" rIns="0" bIns="0" rtlCol="0" anchor="t"/>
          <a:lstStyle/>
          <a:p>
            <a:pPr indent="0" marL="0">
              <a:lnSpc>
                <a:spcPct val="112000"/>
              </a:lnSpc>
              <a:buNone/>
            </a:pPr>
            <a:r>
              <a:rPr lang="en-US" sz="1000" dirty="0">
                <a:solidFill>
                  <a:srgbClr val="12141A"/>
                </a:solidFill>
                <a:latin typeface="Arial" pitchFamily="34" charset="0"/>
                <a:ea typeface="Arial" pitchFamily="34" charset="-122"/>
                <a:cs typeface="Arial" pitchFamily="34" charset="-120"/>
              </a:rPr>
              <a:t>The FCC neither granted nor refused SpaceX’s request to waive the aggregate out-of-band power flux-density limit of −120 dBW/m²/MHz for these operations; it deferred the question. An authorized service is therefore operating with a significant power-limit question still open: regulatory headroom, not technology, may set the ceiling on what this service can deliver.</a:t>
            </a:r>
            <a:endParaRPr lang="en-US" sz="1000" dirty="0"/>
          </a:p>
        </p:txBody>
      </p:sp>
      <p:sp>
        <p:nvSpPr>
          <p:cNvPr id="29" name="Text 27"/>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FCC orders DA-26-391A1 (21 Apr 2026) and DA-24-1193A1 (26 Nov 2024); FCC licence database 13 Sep 2026; CelesTrak orbital elements 17 Sep 2026. Channel-width arithmetic is a bound, not a throughput estimate: real performance depends on modulation, beam reuse and loading that cannot be seen from outside. No link budgets are modelled here.</a:t>
            </a:r>
            <a:r>
              <a:rPr sz="800">
                <a:solidFill>
                  <a:srgbClr val="6E7280"/>
                </a:solidFill>
                <a:latin typeface="Arial"/>
              </a:rPr>
              <a:t>  © 2026 Blue Prysm · Free to use and adapt, attribution asked · blueprysm.com</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2648102" cy="256032"/>
          </a:xfrm>
          <a:prstGeom prst="roundRect">
            <a:avLst>
              <a:gd name="adj" fmla="val 14286"/>
            </a:avLst>
          </a:prstGeom>
          <a:solidFill>
            <a:srgbClr val="005DD6"/>
          </a:solidFill>
          <a:ln/>
        </p:spPr>
        <p:txBody>
          <a:bodyPr/>
          <a:p/>
        </p:txBody>
      </p:sp>
      <p:sp>
        <p:nvSpPr>
          <p:cNvPr id="3" name="Text 1"/>
          <p:cNvSpPr txBox="1"/>
          <p:nvPr/>
        </p:nvSpPr>
        <p:spPr>
          <a:xfrm>
            <a:off x="566928" y="329184"/>
            <a:ext cx="2648102"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4 · WHAT SPECTRUM COSTS</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What spectrum costs, in one comparable unit</a:t>
            </a:r>
            <a:endParaRPr lang="en-US" sz="2900" dirty="0"/>
          </a:p>
        </p:txBody>
      </p:sp>
      <p:sp>
        <p:nvSpPr>
          <p:cNvPr id="5" name="Text 3"/>
          <p:cNvSpPr txBox="1"/>
          <p:nvPr/>
        </p:nvSpPr>
        <p:spPr>
          <a:xfrm>
            <a:off x="566928" y="1243584"/>
            <a:ext cx="1060704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Dollars per MHz per person covered is the only way to compare a 2020 auction with a 2025 private deal. The national-equivalent figure divides the total by the bandwidth and then by a US population of 340,110,988.</a:t>
            </a:r>
            <a:endParaRPr lang="en-US" sz="1200" dirty="0"/>
          </a:p>
        </p:txBody>
      </p:sp>
      <p:graphicFrame>
        <p:nvGraphicFramePr>
          <p:cNvPr id="6" name="Chart 0" descr=""/>
          <p:cNvGraphicFramePr/>
          <p:nvPr/>
        </p:nvGraphicFramePr>
        <p:xfrm>
          <a:off x="512064" y="1847088"/>
          <a:ext cx="6967728" cy="3858768"/>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7699248" y="1847088"/>
            <a:ext cx="3925519" cy="859536"/>
          </a:xfrm>
          <a:prstGeom prst="roundRect">
            <a:avLst>
              <a:gd name="adj" fmla="val 5319"/>
            </a:avLst>
          </a:prstGeom>
          <a:solidFill>
            <a:srgbClr val="E7EDF9"/>
          </a:solidFill>
          <a:ln/>
        </p:spPr>
        <p:txBody>
          <a:bodyPr/>
          <a:p/>
        </p:txBody>
      </p:sp>
      <p:sp>
        <p:nvSpPr>
          <p:cNvPr id="8" name="Text 5"/>
          <p:cNvSpPr txBox="1"/>
          <p:nvPr/>
        </p:nvSpPr>
        <p:spPr>
          <a:xfrm>
            <a:off x="7827264" y="1938528"/>
            <a:ext cx="3669487" cy="429768"/>
          </a:xfrm>
          <a:prstGeom prst="rect">
            <a:avLst/>
          </a:prstGeom>
          <a:noFill/>
          <a:ln/>
        </p:spPr>
        <p:txBody>
          <a:bodyPr wrap="square" lIns="0" tIns="0" rIns="0" bIns="0" rtlCol="0" anchor="ctr"/>
          <a:lstStyle/>
          <a:p>
            <a:pPr algn="l" indent="0" marL="0">
              <a:lnSpc>
                <a:spcPct val="90000"/>
              </a:lnSpc>
              <a:buNone/>
            </a:pPr>
            <a:r>
              <a:rPr lang="en-US" sz="2100" b="1" dirty="0">
                <a:solidFill>
                  <a:srgbClr val="005DD6"/>
                </a:solidFill>
                <a:latin typeface="Arial" pitchFamily="34" charset="0"/>
                <a:ea typeface="Arial" pitchFamily="34" charset="-122"/>
                <a:cs typeface="Arial" pitchFamily="34" charset="-120"/>
              </a:rPr>
              <a:t>$5.4B–$7.2B</a:t>
            </a:r>
            <a:endParaRPr lang="en-US" sz="2100" dirty="0"/>
          </a:p>
        </p:txBody>
      </p:sp>
      <p:sp>
        <p:nvSpPr>
          <p:cNvPr id="9" name="Text 6"/>
          <p:cNvSpPr txBox="1"/>
          <p:nvPr/>
        </p:nvSpPr>
        <p:spPr>
          <a:xfrm>
            <a:off x="7827264" y="2328428"/>
            <a:ext cx="3669487" cy="34381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What buying AST’s 24 MHz nationwide would cost at these prices, a floor, not an estimate</a:t>
            </a:r>
            <a:endParaRPr lang="en-US" sz="950" dirty="0"/>
          </a:p>
        </p:txBody>
      </p:sp>
      <p:sp>
        <p:nvSpPr>
          <p:cNvPr id="10" name="Shape 7"/>
          <p:cNvSpPr/>
          <p:nvPr/>
        </p:nvSpPr>
        <p:spPr>
          <a:xfrm>
            <a:off x="7699248" y="2798064"/>
            <a:ext cx="3925519" cy="1389888"/>
          </a:xfrm>
          <a:prstGeom prst="roundRect">
            <a:avLst>
              <a:gd name="adj" fmla="val 2632"/>
            </a:avLst>
          </a:prstGeom>
          <a:solidFill>
            <a:srgbClr val="FFFFFF"/>
          </a:solidFill>
          <a:ln w="9525">
            <a:solidFill>
              <a:srgbClr val="DCDAD3"/>
            </a:solidFill>
            <a:prstDash val="solid"/>
          </a:ln>
        </p:spPr>
        <p:txBody>
          <a:bodyPr/>
          <a:p/>
        </p:txBody>
      </p:sp>
      <p:sp>
        <p:nvSpPr>
          <p:cNvPr id="11" name="Text 8"/>
          <p:cNvSpPr txBox="1"/>
          <p:nvPr/>
        </p:nvSpPr>
        <p:spPr>
          <a:xfrm>
            <a:off x="7882128" y="2907792"/>
            <a:ext cx="3559759" cy="201168"/>
          </a:xfrm>
          <a:prstGeom prst="rect">
            <a:avLst/>
          </a:prstGeom>
          <a:noFill/>
          <a:ln/>
        </p:spPr>
        <p:txBody>
          <a:bodyPr wrap="square" lIns="0" tIns="0" rIns="0" bIns="0" rtlCol="0" anchor="ctr"/>
          <a:lstStyle/>
          <a:p>
            <a:pPr indent="0" marL="0">
              <a:buNone/>
            </a:pPr>
            <a:r>
              <a:rPr lang="en-US" sz="850" b="1" spc="110" kern="0" dirty="0">
                <a:solidFill>
                  <a:srgbClr val="005DD6"/>
                </a:solidFill>
                <a:latin typeface="Arial" pitchFamily="34" charset="0"/>
                <a:ea typeface="Arial" pitchFamily="34" charset="-122"/>
                <a:cs typeface="Arial" pitchFamily="34" charset="-120"/>
              </a:rPr>
              <a:t>WHAT THE PRICES SHOW</a:t>
            </a:r>
            <a:endParaRPr lang="en-US" sz="850" dirty="0"/>
          </a:p>
        </p:txBody>
      </p:sp>
      <p:sp>
        <p:nvSpPr>
          <p:cNvPr id="12" name="Text 9"/>
          <p:cNvSpPr txBox="1"/>
          <p:nvPr/>
        </p:nvSpPr>
        <p:spPr>
          <a:xfrm>
            <a:off x="7882128" y="3145536"/>
            <a:ext cx="3559759" cy="932688"/>
          </a:xfrm>
          <a:prstGeom prst="rect">
            <a:avLst/>
          </a:prstGeom>
          <a:noFill/>
          <a:ln/>
        </p:spPr>
        <p:txBody>
          <a:bodyPr wrap="square" lIns="0" tIns="0" rIns="0" bIns="0" rtlCol="0" anchor="t"/>
          <a:lstStyle/>
          <a:p>
            <a:pPr indent="0" marL="0">
              <a:lnSpc>
                <a:spcPct val="112000"/>
              </a:lnSpc>
              <a:buNone/>
            </a:pPr>
            <a:r>
              <a:rPr lang="en-US" sz="1000" dirty="0">
                <a:solidFill>
                  <a:srgbClr val="12141A"/>
                </a:solidFill>
                <a:latin typeface="Arial" pitchFamily="34" charset="0"/>
                <a:ea typeface="Arial" pitchFamily="34" charset="-122"/>
                <a:cs typeface="Arial" pitchFamily="34" charset="-120"/>
              </a:rPr>
              <a:t>Paired spectrum went at almost exactly a dollar per MHz-POP, and the unpaired, uplink-only block at half that: $1.000 against $0.513 inside the EchoStar–SpaceX total. The largest private purchase in this market cleared within 4% of the C-band auction.</a:t>
            </a:r>
            <a:endParaRPr lang="en-US" sz="1000" dirty="0"/>
          </a:p>
        </p:txBody>
      </p:sp>
      <p:sp>
        <p:nvSpPr>
          <p:cNvPr id="13" name="Shape 10"/>
          <p:cNvSpPr/>
          <p:nvPr/>
        </p:nvSpPr>
        <p:spPr>
          <a:xfrm>
            <a:off x="7699248" y="4279392"/>
            <a:ext cx="3925519" cy="1481328"/>
          </a:xfrm>
          <a:prstGeom prst="roundRect">
            <a:avLst>
              <a:gd name="adj" fmla="val 2469"/>
            </a:avLst>
          </a:prstGeom>
          <a:solidFill>
            <a:srgbClr val="FFFFFF"/>
          </a:solidFill>
          <a:ln w="9525">
            <a:solidFill>
              <a:srgbClr val="DCDAD3"/>
            </a:solidFill>
            <a:prstDash val="solid"/>
          </a:ln>
        </p:spPr>
        <p:txBody>
          <a:bodyPr/>
          <a:p/>
        </p:txBody>
      </p:sp>
      <p:sp>
        <p:nvSpPr>
          <p:cNvPr id="14" name="Text 11"/>
          <p:cNvSpPr txBox="1"/>
          <p:nvPr/>
        </p:nvSpPr>
        <p:spPr>
          <a:xfrm>
            <a:off x="7882128" y="4389120"/>
            <a:ext cx="3559759" cy="201168"/>
          </a:xfrm>
          <a:prstGeom prst="rect">
            <a:avLst/>
          </a:prstGeom>
          <a:noFill/>
          <a:ln/>
        </p:spPr>
        <p:txBody>
          <a:bodyPr wrap="square" lIns="0" tIns="0" rIns="0" bIns="0" rtlCol="0" anchor="ctr"/>
          <a:lstStyle/>
          <a:p>
            <a:pPr indent="0" marL="0">
              <a:buNone/>
            </a:pPr>
            <a:r>
              <a:rPr lang="en-US" sz="850" b="1" spc="110" kern="0" dirty="0">
                <a:solidFill>
                  <a:srgbClr val="8A6100"/>
                </a:solidFill>
                <a:latin typeface="Arial" pitchFamily="34" charset="0"/>
                <a:ea typeface="Arial" pitchFamily="34" charset="-122"/>
                <a:cs typeface="Arial" pitchFamily="34" charset="-120"/>
              </a:rPr>
              <a:t>WHAT THESE FIGURES ARE NOT</a:t>
            </a:r>
            <a:endParaRPr lang="en-US" sz="850" dirty="0"/>
          </a:p>
        </p:txBody>
      </p:sp>
      <p:sp>
        <p:nvSpPr>
          <p:cNvPr id="15" name="Text 12"/>
          <p:cNvSpPr txBox="1"/>
          <p:nvPr/>
        </p:nvSpPr>
        <p:spPr>
          <a:xfrm>
            <a:off x="7882128" y="4626864"/>
            <a:ext cx="3559759" cy="1024128"/>
          </a:xfrm>
          <a:prstGeom prst="rect">
            <a:avLst/>
          </a:prstGeom>
          <a:noFill/>
          <a:ln/>
        </p:spPr>
        <p:txBody>
          <a:bodyPr wrap="square" lIns="0" tIns="0" rIns="0" bIns="0" rtlCol="0" anchor="t"/>
          <a:lstStyle/>
          <a:p>
            <a:pPr indent="0" marL="0">
              <a:lnSpc>
                <a:spcPct val="112000"/>
              </a:lnSpc>
              <a:buNone/>
            </a:pPr>
            <a:r>
              <a:rPr lang="en-US" sz="950" dirty="0">
                <a:solidFill>
                  <a:srgbClr val="12141A"/>
                </a:solidFill>
                <a:latin typeface="Arial" pitchFamily="34" charset="0"/>
                <a:ea typeface="Arial" pitchFamily="34" charset="-122"/>
                <a:cs typeface="Arial" pitchFamily="34" charset="-120"/>
              </a:rPr>
              <a:t>Two bases are in play: national-equivalent for the EchoStar transactions and Auctions 107 and 110, per licence for Auctions 113, 105 and 108. Auction 113 sold leftover licences concentrated in dense markets, the least representative of a nationwide buy, and Auction 108’s overlay licences cover only unassigned whitespace, so $0.016 is a floor rather than a comparable.</a:t>
            </a:r>
            <a:endParaRPr lang="en-US" sz="950" dirty="0"/>
          </a:p>
        </p:txBody>
      </p:sp>
      <p:sp>
        <p:nvSpPr>
          <p:cNvPr id="16" name="Shape 13"/>
          <p:cNvSpPr/>
          <p:nvPr/>
        </p:nvSpPr>
        <p:spPr>
          <a:xfrm>
            <a:off x="566928" y="5779008"/>
            <a:ext cx="11057839" cy="475488"/>
          </a:xfrm>
          <a:prstGeom prst="roundRect">
            <a:avLst>
              <a:gd name="adj" fmla="val 7692"/>
            </a:avLst>
          </a:prstGeom>
          <a:solidFill>
            <a:srgbClr val="12141A"/>
          </a:solidFill>
          <a:ln/>
        </p:spPr>
        <p:txBody>
          <a:bodyPr/>
          <a:p/>
        </p:txBody>
      </p:sp>
      <p:sp>
        <p:nvSpPr>
          <p:cNvPr id="17" name="Text 14"/>
          <p:cNvSpPr txBox="1"/>
          <p:nvPr/>
        </p:nvSpPr>
        <p:spPr>
          <a:xfrm>
            <a:off x="768096" y="5779008"/>
            <a:ext cx="10655503" cy="475488"/>
          </a:xfrm>
          <a:prstGeom prst="rect">
            <a:avLst/>
          </a:prstGeom>
          <a:noFill/>
          <a:ln/>
        </p:spPr>
        <p:txBody>
          <a:bodyPr wrap="square" lIns="0" tIns="0" rIns="0" bIns="0" rtlCol="0" anchor="ctr"/>
          <a:lstStyle/>
          <a:p>
            <a:pPr indent="0" marL="0">
              <a:lnSpc>
                <a:spcPct val="108000"/>
              </a:lnSpc>
              <a:buNone/>
            </a:pPr>
            <a:r>
              <a:rPr lang="en-US" sz="1100" b="1" dirty="0">
                <a:solidFill>
                  <a:srgbClr val="F6F5F2"/>
                </a:solidFill>
                <a:latin typeface="Arial" pitchFamily="34" charset="0"/>
                <a:ea typeface="Arial" pitchFamily="34" charset="-122"/>
                <a:cs typeface="Arial" pitchFamily="34" charset="-120"/>
              </a:rPr>
              <a:t>There is no clean low-band benchmark in this data, and none has been invented. Low band appears only inside the blended EchoStar–AT&amp;T transaction at $1.191; SpaceX’s 8 Oct 2026 agreement for up to 14 MHz of paired 800 MHz has no filed price, and the reported $8B would be about $1.68.</a:t>
            </a:r>
            <a:endParaRPr lang="en-US" sz="1100" dirty="0"/>
          </a:p>
        </p:txBody>
      </p:sp>
      <p:sp>
        <p:nvSpPr>
          <p:cNvPr id="18" name="Text 15"/>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FCC auction results files (Auctions 105, 107, 108, 110, 113); EchoStar Forms 8-K, 8 Sep 2025 · 6 Nov 2025 · 3 Aug 2026; US Census 2024 vintage county estimates; national population 340,110,988. Retrieved 17 Sep 2026. National-equivalent $/MHz-POP is a comparison device, not a valuation: real auctions do not sell every licence, and paired, unpaired, low-band and mid-band spectrum are not interchangeable.</a:t>
            </a:r>
            <a:r>
              <a:rPr sz="800">
                <a:solidFill>
                  <a:srgbClr val="6E7280"/>
                </a:solidFill>
                <a:latin typeface="Arial"/>
              </a:rPr>
              <a:t>  © 2026 Blue Prysm · Free to use and adapt, attribution asked · blueprysm.com</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1975104" cy="256032"/>
          </a:xfrm>
          <a:prstGeom prst="roundRect">
            <a:avLst>
              <a:gd name="adj" fmla="val 14286"/>
            </a:avLst>
          </a:prstGeom>
          <a:solidFill>
            <a:srgbClr val="005DD6"/>
          </a:solidFill>
          <a:ln/>
        </p:spPr>
        <p:txBody>
          <a:bodyPr/>
          <a:p/>
        </p:txBody>
      </p:sp>
      <p:sp>
        <p:nvSpPr>
          <p:cNvPr id="3" name="Text 1"/>
          <p:cNvSpPr txBox="1"/>
          <p:nvPr/>
        </p:nvSpPr>
        <p:spPr>
          <a:xfrm>
            <a:off x="566928" y="329184"/>
            <a:ext cx="1975104"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4 · RENT OR OWN</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The two tenancies, and the dates attached to them</a:t>
            </a:r>
            <a:endParaRPr lang="en-US" sz="2900" dirty="0"/>
          </a:p>
        </p:txBody>
      </p:sp>
      <p:sp>
        <p:nvSpPr>
          <p:cNvPr id="5" name="Text 3"/>
          <p:cNvSpPr txBox="1"/>
          <p:nvPr/>
        </p:nvSpPr>
        <p:spPr>
          <a:xfrm>
            <a:off x="566928" y="1243584"/>
            <a:ext cx="1024128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A lease is fast, cheap and reversible. It is also derivative: written against someone else’s licence, in someone else’s markets, for a term that cannot outlast theirs. A licence is expensive and slow, but national, renewable, financeable and sellable.</a:t>
            </a:r>
            <a:endParaRPr lang="en-US" sz="1200" dirty="0"/>
          </a:p>
        </p:txBody>
      </p:sp>
      <p:sp>
        <p:nvSpPr>
          <p:cNvPr id="6" name="Shape 4"/>
          <p:cNvSpPr/>
          <p:nvPr/>
        </p:nvSpPr>
        <p:spPr>
          <a:xfrm>
            <a:off x="566928" y="1883664"/>
            <a:ext cx="5391760" cy="2103120"/>
          </a:xfrm>
          <a:prstGeom prst="roundRect">
            <a:avLst>
              <a:gd name="adj" fmla="val 1739"/>
            </a:avLst>
          </a:prstGeom>
          <a:solidFill>
            <a:srgbClr val="FFFFFF"/>
          </a:solidFill>
          <a:ln w="9525">
            <a:solidFill>
              <a:srgbClr val="DCDAD3"/>
            </a:solidFill>
            <a:prstDash val="solid"/>
          </a:ln>
        </p:spPr>
        <p:txBody>
          <a:bodyPr/>
          <a:p/>
        </p:txBody>
      </p:sp>
      <p:sp>
        <p:nvSpPr>
          <p:cNvPr id="7" name="Text 5"/>
          <p:cNvSpPr txBox="1"/>
          <p:nvPr/>
        </p:nvSpPr>
        <p:spPr>
          <a:xfrm>
            <a:off x="768096" y="1993392"/>
            <a:ext cx="4989424" cy="256032"/>
          </a:xfrm>
          <a:prstGeom prst="rect">
            <a:avLst/>
          </a:prstGeom>
          <a:noFill/>
          <a:ln/>
        </p:spPr>
        <p:txBody>
          <a:bodyPr wrap="square" lIns="0" tIns="0" rIns="0" bIns="0" rtlCol="0" anchor="ctr"/>
          <a:lstStyle/>
          <a:p>
            <a:pPr indent="0" marL="0">
              <a:buNone/>
            </a:pPr>
            <a:r>
              <a:rPr lang="en-US" sz="1350" b="1" dirty="0">
                <a:solidFill>
                  <a:srgbClr val="12141A"/>
                </a:solidFill>
                <a:latin typeface="Arial" pitchFamily="34" charset="0"/>
                <a:ea typeface="Arial" pitchFamily="34" charset="-122"/>
                <a:cs typeface="Arial" pitchFamily="34" charset="-120"/>
              </a:rPr>
              <a:t>AST &amp; Science</a:t>
            </a:r>
            <a:endParaRPr lang="en-US" sz="1350" dirty="0"/>
          </a:p>
        </p:txBody>
      </p:sp>
      <p:sp>
        <p:nvSpPr>
          <p:cNvPr id="8" name="Text 6"/>
          <p:cNvSpPr txBox="1"/>
          <p:nvPr/>
        </p:nvSpPr>
        <p:spPr>
          <a:xfrm>
            <a:off x="768096" y="2340864"/>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ACTIVE RECORDS</a:t>
            </a:r>
            <a:endParaRPr lang="en-US" sz="900" dirty="0"/>
          </a:p>
        </p:txBody>
      </p:sp>
      <p:sp>
        <p:nvSpPr>
          <p:cNvPr id="9" name="Text 7"/>
          <p:cNvSpPr txBox="1"/>
          <p:nvPr/>
        </p:nvSpPr>
        <p:spPr>
          <a:xfrm>
            <a:off x="2377440" y="2322576"/>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1,197: every one of them a lease</a:t>
            </a:r>
            <a:endParaRPr lang="en-US" sz="1050" dirty="0"/>
          </a:p>
        </p:txBody>
      </p:sp>
      <p:sp>
        <p:nvSpPr>
          <p:cNvPr id="10" name="Text 8"/>
          <p:cNvSpPr txBox="1"/>
          <p:nvPr/>
        </p:nvSpPr>
        <p:spPr>
          <a:xfrm>
            <a:off x="768096" y="2633472"/>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SPECTRUM IN SERVICE</a:t>
            </a:r>
            <a:endParaRPr lang="en-US" sz="900" dirty="0"/>
          </a:p>
        </p:txBody>
      </p:sp>
      <p:sp>
        <p:nvSpPr>
          <p:cNvPr id="11" name="Text 9"/>
          <p:cNvSpPr txBox="1"/>
          <p:nvPr/>
        </p:nvSpPr>
        <p:spPr>
          <a:xfrm>
            <a:off x="2377440" y="2615184"/>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704–716 / 734–746 MHz: 24 MHz</a:t>
            </a:r>
            <a:endParaRPr lang="en-US" sz="1050" dirty="0"/>
          </a:p>
        </p:txBody>
      </p:sp>
      <p:sp>
        <p:nvSpPr>
          <p:cNvPr id="12" name="Text 10"/>
          <p:cNvSpPr txBox="1"/>
          <p:nvPr/>
        </p:nvSpPr>
        <p:spPr>
          <a:xfrm>
            <a:off x="768096" y="2926080"/>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MARKETS</a:t>
            </a:r>
            <a:endParaRPr lang="en-US" sz="900" dirty="0"/>
          </a:p>
        </p:txBody>
      </p:sp>
      <p:sp>
        <p:nvSpPr>
          <p:cNvPr id="13" name="Text 11"/>
          <p:cNvSpPr txBox="1"/>
          <p:nvPr/>
        </p:nvSpPr>
        <p:spPr>
          <a:xfrm>
            <a:off x="2377440" y="2907792"/>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654</a:t>
            </a:r>
            <a:endParaRPr lang="en-US" sz="1050" dirty="0"/>
          </a:p>
        </p:txBody>
      </p:sp>
      <p:sp>
        <p:nvSpPr>
          <p:cNvPr id="14" name="Text 12"/>
          <p:cNvSpPr txBox="1"/>
          <p:nvPr/>
        </p:nvSpPr>
        <p:spPr>
          <a:xfrm>
            <a:off x="768096" y="3218688"/>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LANDLORDS</a:t>
            </a:r>
            <a:endParaRPr lang="en-US" sz="900" dirty="0"/>
          </a:p>
        </p:txBody>
      </p:sp>
      <p:sp>
        <p:nvSpPr>
          <p:cNvPr id="15" name="Text 13"/>
          <p:cNvSpPr txBox="1"/>
          <p:nvPr/>
        </p:nvSpPr>
        <p:spPr>
          <a:xfrm>
            <a:off x="2377440" y="3200400"/>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The incumbent carriers named in the 21 Apr 2026 order</a:t>
            </a:r>
            <a:endParaRPr lang="en-US" sz="1050" dirty="0"/>
          </a:p>
        </p:txBody>
      </p:sp>
      <p:sp>
        <p:nvSpPr>
          <p:cNvPr id="16" name="Text 14"/>
          <p:cNvSpPr txBox="1"/>
          <p:nvPr/>
        </p:nvSpPr>
        <p:spPr>
          <a:xfrm>
            <a:off x="768096" y="3547872"/>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EXPIRY ON RECORD</a:t>
            </a:r>
            <a:endParaRPr lang="en-US" sz="900" dirty="0"/>
          </a:p>
        </p:txBody>
      </p:sp>
      <p:sp>
        <p:nvSpPr>
          <p:cNvPr id="17" name="Text 15"/>
          <p:cNvSpPr txBox="1"/>
          <p:nvPr/>
        </p:nvSpPr>
        <p:spPr>
          <a:xfrm>
            <a:off x="2377440" y="3529584"/>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9 May 2028</a:t>
            </a:r>
            <a:endParaRPr lang="en-US" sz="1050" dirty="0"/>
          </a:p>
        </p:txBody>
      </p:sp>
      <p:sp>
        <p:nvSpPr>
          <p:cNvPr id="18" name="Shape 16"/>
          <p:cNvSpPr/>
          <p:nvPr/>
        </p:nvSpPr>
        <p:spPr>
          <a:xfrm>
            <a:off x="6233008" y="1883664"/>
            <a:ext cx="5391760" cy="2103120"/>
          </a:xfrm>
          <a:prstGeom prst="roundRect">
            <a:avLst>
              <a:gd name="adj" fmla="val 1739"/>
            </a:avLst>
          </a:prstGeom>
          <a:solidFill>
            <a:srgbClr val="FFFFFF"/>
          </a:solidFill>
          <a:ln w="9525">
            <a:solidFill>
              <a:srgbClr val="DCDAD3"/>
            </a:solidFill>
            <a:prstDash val="solid"/>
          </a:ln>
        </p:spPr>
        <p:txBody>
          <a:bodyPr/>
          <a:p/>
        </p:txBody>
      </p:sp>
      <p:sp>
        <p:nvSpPr>
          <p:cNvPr id="19" name="Text 17"/>
          <p:cNvSpPr txBox="1"/>
          <p:nvPr/>
        </p:nvSpPr>
        <p:spPr>
          <a:xfrm>
            <a:off x="6434176" y="1993392"/>
            <a:ext cx="4989424" cy="256032"/>
          </a:xfrm>
          <a:prstGeom prst="rect">
            <a:avLst/>
          </a:prstGeom>
          <a:noFill/>
          <a:ln/>
        </p:spPr>
        <p:txBody>
          <a:bodyPr wrap="square" lIns="0" tIns="0" rIns="0" bIns="0" rtlCol="0" anchor="ctr"/>
          <a:lstStyle/>
          <a:p>
            <a:pPr indent="0" marL="0">
              <a:buNone/>
            </a:pPr>
            <a:r>
              <a:rPr lang="en-US" sz="1350" b="1" dirty="0">
                <a:solidFill>
                  <a:srgbClr val="12141A"/>
                </a:solidFill>
                <a:latin typeface="Arial" pitchFamily="34" charset="0"/>
                <a:ea typeface="Arial" pitchFamily="34" charset="-122"/>
                <a:cs typeface="Arial" pitchFamily="34" charset="-120"/>
              </a:rPr>
              <a:t>Space Exploration Holdings (SpaceX)</a:t>
            </a:r>
            <a:endParaRPr lang="en-US" sz="1350" dirty="0"/>
          </a:p>
        </p:txBody>
      </p:sp>
      <p:sp>
        <p:nvSpPr>
          <p:cNvPr id="20" name="Text 18"/>
          <p:cNvSpPr txBox="1"/>
          <p:nvPr/>
        </p:nvSpPr>
        <p:spPr>
          <a:xfrm>
            <a:off x="6434176" y="2340864"/>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ACTIVE RECORDS</a:t>
            </a:r>
            <a:endParaRPr lang="en-US" sz="900" dirty="0"/>
          </a:p>
        </p:txBody>
      </p:sp>
      <p:sp>
        <p:nvSpPr>
          <p:cNvPr id="21" name="Text 19"/>
          <p:cNvSpPr txBox="1"/>
          <p:nvPr/>
        </p:nvSpPr>
        <p:spPr>
          <a:xfrm>
            <a:off x="8043520" y="2322576"/>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175: 173 G-block leases, plus 2 licences granted 26 Aug 2026</a:t>
            </a:r>
            <a:endParaRPr lang="en-US" sz="1050" dirty="0"/>
          </a:p>
        </p:txBody>
      </p:sp>
      <p:sp>
        <p:nvSpPr>
          <p:cNvPr id="22" name="Text 20"/>
          <p:cNvSpPr txBox="1"/>
          <p:nvPr/>
        </p:nvSpPr>
        <p:spPr>
          <a:xfrm>
            <a:off x="6434176" y="2743200"/>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SPECTRUM IN SERVICE</a:t>
            </a:r>
            <a:endParaRPr lang="en-US" sz="900" dirty="0"/>
          </a:p>
        </p:txBody>
      </p:sp>
      <p:sp>
        <p:nvSpPr>
          <p:cNvPr id="23" name="Text 21"/>
          <p:cNvSpPr txBox="1"/>
          <p:nvPr/>
        </p:nvSpPr>
        <p:spPr>
          <a:xfrm>
            <a:off x="8043520" y="2724912"/>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1910–1915 / 1990–1995 MHz: 10 MHz</a:t>
            </a:r>
            <a:endParaRPr lang="en-US" sz="1050" dirty="0"/>
          </a:p>
        </p:txBody>
      </p:sp>
      <p:sp>
        <p:nvSpPr>
          <p:cNvPr id="24" name="Text 22"/>
          <p:cNvSpPr txBox="1"/>
          <p:nvPr/>
        </p:nvSpPr>
        <p:spPr>
          <a:xfrm>
            <a:off x="6434176" y="3035808"/>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MARKETS</a:t>
            </a:r>
            <a:endParaRPr lang="en-US" sz="900" dirty="0"/>
          </a:p>
        </p:txBody>
      </p:sp>
      <p:sp>
        <p:nvSpPr>
          <p:cNvPr id="25" name="Text 23"/>
          <p:cNvSpPr txBox="1"/>
          <p:nvPr/>
        </p:nvSpPr>
        <p:spPr>
          <a:xfrm>
            <a:off x="8043520" y="3017520"/>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174</a:t>
            </a:r>
            <a:endParaRPr lang="en-US" sz="1050" dirty="0"/>
          </a:p>
        </p:txBody>
      </p:sp>
      <p:sp>
        <p:nvSpPr>
          <p:cNvPr id="26" name="Text 24"/>
          <p:cNvSpPr txBox="1"/>
          <p:nvPr/>
        </p:nvSpPr>
        <p:spPr>
          <a:xfrm>
            <a:off x="6434176" y="3328416"/>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LANDLORD</a:t>
            </a:r>
            <a:endParaRPr lang="en-US" sz="900" dirty="0"/>
          </a:p>
        </p:txBody>
      </p:sp>
      <p:sp>
        <p:nvSpPr>
          <p:cNvPr id="27" name="Text 25"/>
          <p:cNvSpPr txBox="1"/>
          <p:nvPr/>
        </p:nvSpPr>
        <p:spPr>
          <a:xfrm>
            <a:off x="8043520" y="3310128"/>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T-Mobile, via the 26 Nov 2024 order</a:t>
            </a:r>
            <a:endParaRPr lang="en-US" sz="1050" dirty="0"/>
          </a:p>
        </p:txBody>
      </p:sp>
      <p:sp>
        <p:nvSpPr>
          <p:cNvPr id="28" name="Text 26"/>
          <p:cNvSpPr txBox="1"/>
          <p:nvPr/>
        </p:nvSpPr>
        <p:spPr>
          <a:xfrm>
            <a:off x="6434176" y="3621024"/>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EXPIRY ON RECORD</a:t>
            </a:r>
            <a:endParaRPr lang="en-US" sz="900" dirty="0"/>
          </a:p>
        </p:txBody>
      </p:sp>
      <p:sp>
        <p:nvSpPr>
          <p:cNvPr id="29" name="Text 27"/>
          <p:cNvSpPr txBox="1"/>
          <p:nvPr/>
        </p:nvSpPr>
        <p:spPr>
          <a:xfrm>
            <a:off x="8043520" y="3602736"/>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3 March 2026, while T-Mobile, Nextel West, Trace-Tek, SDF and Tecore all show 3 March 2036</a:t>
            </a:r>
            <a:endParaRPr lang="en-US" sz="1050" dirty="0"/>
          </a:p>
        </p:txBody>
      </p:sp>
      <p:sp>
        <p:nvSpPr>
          <p:cNvPr id="30" name="Text 28"/>
          <p:cNvSpPr txBox="1"/>
          <p:nvPr/>
        </p:nvSpPr>
        <p:spPr>
          <a:xfrm>
            <a:off x="566928" y="4096512"/>
            <a:ext cx="11057839" cy="201168"/>
          </a:xfrm>
          <a:prstGeom prst="rect">
            <a:avLst/>
          </a:prstGeom>
          <a:noFill/>
          <a:ln/>
        </p:spPr>
        <p:txBody>
          <a:bodyPr wrap="square" lIns="0" tIns="0" rIns="0" bIns="0" rtlCol="0" anchor="ctr"/>
          <a:lstStyle/>
          <a:p>
            <a:pPr indent="0" marL="0">
              <a:buNone/>
            </a:pPr>
            <a:r>
              <a:rPr lang="en-US" sz="850" b="1" spc="110" kern="0" dirty="0">
                <a:solidFill>
                  <a:srgbClr val="005DD6"/>
                </a:solidFill>
                <a:latin typeface="Arial" pitchFamily="34" charset="0"/>
                <a:ea typeface="Arial" pitchFamily="34" charset="-122"/>
                <a:cs typeface="Arial" pitchFamily="34" charset="-120"/>
              </a:rPr>
              <a:t>THE TENANT IS BUYING THE ROOM NEXT DOOR, ECHOSTAR’S OWN FILINGS</a:t>
            </a:r>
            <a:endParaRPr lang="en-US" sz="850" dirty="0"/>
          </a:p>
        </p:txBody>
      </p:sp>
      <p:sp>
        <p:nvSpPr>
          <p:cNvPr id="31" name="Shape 29"/>
          <p:cNvSpPr/>
          <p:nvPr/>
        </p:nvSpPr>
        <p:spPr>
          <a:xfrm>
            <a:off x="566928" y="4352544"/>
            <a:ext cx="2627300" cy="1005840"/>
          </a:xfrm>
          <a:prstGeom prst="roundRect">
            <a:avLst>
              <a:gd name="adj" fmla="val 3636"/>
            </a:avLst>
          </a:prstGeom>
          <a:solidFill>
            <a:srgbClr val="FFFFFF"/>
          </a:solidFill>
          <a:ln w="9525">
            <a:solidFill>
              <a:srgbClr val="DCDAD3"/>
            </a:solidFill>
            <a:prstDash val="solid"/>
          </a:ln>
        </p:spPr>
        <p:txBody>
          <a:bodyPr/>
          <a:p/>
        </p:txBody>
      </p:sp>
      <p:sp>
        <p:nvSpPr>
          <p:cNvPr id="32" name="Text 30"/>
          <p:cNvSpPr txBox="1"/>
          <p:nvPr/>
        </p:nvSpPr>
        <p:spPr>
          <a:xfrm>
            <a:off x="731520" y="4443984"/>
            <a:ext cx="2298116" cy="237744"/>
          </a:xfrm>
          <a:prstGeom prst="rect">
            <a:avLst/>
          </a:prstGeom>
          <a:noFill/>
          <a:ln/>
        </p:spPr>
        <p:txBody>
          <a:bodyPr wrap="square" lIns="0" tIns="0" rIns="0" bIns="0" rtlCol="0" anchor="ctr"/>
          <a:lstStyle/>
          <a:p>
            <a:pPr indent="0" marL="0">
              <a:buNone/>
            </a:pPr>
            <a:r>
              <a:rPr lang="en-US" sz="1200" b="1" dirty="0">
                <a:solidFill>
                  <a:srgbClr val="005DD6"/>
                </a:solidFill>
                <a:latin typeface="Arial" pitchFamily="34" charset="0"/>
                <a:ea typeface="Arial" pitchFamily="34" charset="-122"/>
                <a:cs typeface="Arial" pitchFamily="34" charset="-120"/>
              </a:rPr>
              <a:t>7 Sep 2025</a:t>
            </a:r>
            <a:endParaRPr lang="en-US" sz="1200" dirty="0"/>
          </a:p>
        </p:txBody>
      </p:sp>
      <p:sp>
        <p:nvSpPr>
          <p:cNvPr id="33" name="Text 31"/>
          <p:cNvSpPr txBox="1"/>
          <p:nvPr/>
        </p:nvSpPr>
        <p:spPr>
          <a:xfrm>
            <a:off x="731520" y="4700016"/>
            <a:ext cx="2298116" cy="603504"/>
          </a:xfrm>
          <a:prstGeom prst="rect">
            <a:avLst/>
          </a:prstGeom>
          <a:noFill/>
          <a:ln/>
        </p:spPr>
        <p:txBody>
          <a:bodyPr wrap="square" lIns="0" tIns="0" rIns="0" bIns="0" rtlCol="0" anchor="t"/>
          <a:lstStyle/>
          <a:p>
            <a:pPr indent="0" marL="0">
              <a:lnSpc>
                <a:spcPct val="110000"/>
              </a:lnSpc>
              <a:buNone/>
            </a:pPr>
            <a:r>
              <a:rPr lang="en-US" sz="900" dirty="0">
                <a:solidFill>
                  <a:srgbClr val="12141A"/>
                </a:solidFill>
                <a:latin typeface="Arial" pitchFamily="34" charset="0"/>
                <a:ea typeface="Arial" pitchFamily="34" charset="-122"/>
                <a:cs typeface="Arial" pitchFamily="34" charset="-120"/>
              </a:rPr>
              <a:t>$17B for 50 MHz (2000–2020, 2180–2200, 1915–1920 and 1995–2000 MHz) transferred in two steps, first into Spectrum Business Trust 2025-1.</a:t>
            </a:r>
            <a:endParaRPr lang="en-US" sz="900" dirty="0"/>
          </a:p>
        </p:txBody>
      </p:sp>
      <p:sp>
        <p:nvSpPr>
          <p:cNvPr id="34" name="Shape 32"/>
          <p:cNvSpPr/>
          <p:nvPr/>
        </p:nvSpPr>
        <p:spPr>
          <a:xfrm>
            <a:off x="3377108" y="4352544"/>
            <a:ext cx="2627300" cy="1005840"/>
          </a:xfrm>
          <a:prstGeom prst="roundRect">
            <a:avLst>
              <a:gd name="adj" fmla="val 3636"/>
            </a:avLst>
          </a:prstGeom>
          <a:solidFill>
            <a:srgbClr val="FFFFFF"/>
          </a:solidFill>
          <a:ln w="9525">
            <a:solidFill>
              <a:srgbClr val="DCDAD3"/>
            </a:solidFill>
            <a:prstDash val="solid"/>
          </a:ln>
        </p:spPr>
        <p:txBody>
          <a:bodyPr/>
          <a:p/>
        </p:txBody>
      </p:sp>
      <p:sp>
        <p:nvSpPr>
          <p:cNvPr id="35" name="Text 33"/>
          <p:cNvSpPr txBox="1"/>
          <p:nvPr/>
        </p:nvSpPr>
        <p:spPr>
          <a:xfrm>
            <a:off x="3541700" y="4443984"/>
            <a:ext cx="2298116" cy="237744"/>
          </a:xfrm>
          <a:prstGeom prst="rect">
            <a:avLst/>
          </a:prstGeom>
          <a:noFill/>
          <a:ln/>
        </p:spPr>
        <p:txBody>
          <a:bodyPr wrap="square" lIns="0" tIns="0" rIns="0" bIns="0" rtlCol="0" anchor="ctr"/>
          <a:lstStyle/>
          <a:p>
            <a:pPr indent="0" marL="0">
              <a:buNone/>
            </a:pPr>
            <a:r>
              <a:rPr lang="en-US" sz="1200" b="1" dirty="0">
                <a:solidFill>
                  <a:srgbClr val="005DD6"/>
                </a:solidFill>
                <a:latin typeface="Arial" pitchFamily="34" charset="0"/>
                <a:ea typeface="Arial" pitchFamily="34" charset="-122"/>
                <a:cs typeface="Arial" pitchFamily="34" charset="-120"/>
              </a:rPr>
              <a:t>5 Nov 2025</a:t>
            </a:r>
            <a:endParaRPr lang="en-US" sz="1200" dirty="0"/>
          </a:p>
        </p:txBody>
      </p:sp>
      <p:sp>
        <p:nvSpPr>
          <p:cNvPr id="36" name="Text 34"/>
          <p:cNvSpPr txBox="1"/>
          <p:nvPr/>
        </p:nvSpPr>
        <p:spPr>
          <a:xfrm>
            <a:off x="3541700" y="4700016"/>
            <a:ext cx="2298116" cy="603504"/>
          </a:xfrm>
          <a:prstGeom prst="rect">
            <a:avLst/>
          </a:prstGeom>
          <a:noFill/>
          <a:ln/>
        </p:spPr>
        <p:txBody>
          <a:bodyPr wrap="square" lIns="0" tIns="0" rIns="0" bIns="0" rtlCol="0" anchor="t"/>
          <a:lstStyle/>
          <a:p>
            <a:pPr indent="0" marL="0">
              <a:lnSpc>
                <a:spcPct val="110000"/>
              </a:lnSpc>
              <a:buNone/>
            </a:pPr>
            <a:r>
              <a:rPr lang="en-US" sz="900" dirty="0">
                <a:solidFill>
                  <a:srgbClr val="12141A"/>
                </a:solidFill>
                <a:latin typeface="Arial" pitchFamily="34" charset="0"/>
                <a:ea typeface="Arial" pitchFamily="34" charset="-122"/>
                <a:cs typeface="Arial" pitchFamily="34" charset="-120"/>
              </a:rPr>
              <a:t>Amended to add up to 15 MHz at 1695–1710 MHz for $2,616,737,853 in stock, taking the total to $19,616,737,853.</a:t>
            </a:r>
            <a:endParaRPr lang="en-US" sz="900" dirty="0"/>
          </a:p>
        </p:txBody>
      </p:sp>
      <p:sp>
        <p:nvSpPr>
          <p:cNvPr id="37" name="Shape 35"/>
          <p:cNvSpPr/>
          <p:nvPr/>
        </p:nvSpPr>
        <p:spPr>
          <a:xfrm>
            <a:off x="6187288" y="4352544"/>
            <a:ext cx="2627300" cy="1005840"/>
          </a:xfrm>
          <a:prstGeom prst="roundRect">
            <a:avLst>
              <a:gd name="adj" fmla="val 3636"/>
            </a:avLst>
          </a:prstGeom>
          <a:solidFill>
            <a:srgbClr val="FFFFFF"/>
          </a:solidFill>
          <a:ln w="9525">
            <a:solidFill>
              <a:srgbClr val="DCDAD3"/>
            </a:solidFill>
            <a:prstDash val="solid"/>
          </a:ln>
        </p:spPr>
        <p:txBody>
          <a:bodyPr/>
          <a:p/>
        </p:txBody>
      </p:sp>
      <p:sp>
        <p:nvSpPr>
          <p:cNvPr id="38" name="Text 36"/>
          <p:cNvSpPr txBox="1"/>
          <p:nvPr/>
        </p:nvSpPr>
        <p:spPr>
          <a:xfrm>
            <a:off x="6351880" y="4443984"/>
            <a:ext cx="2298116" cy="237744"/>
          </a:xfrm>
          <a:prstGeom prst="rect">
            <a:avLst/>
          </a:prstGeom>
          <a:noFill/>
          <a:ln/>
        </p:spPr>
        <p:txBody>
          <a:bodyPr wrap="square" lIns="0" tIns="0" rIns="0" bIns="0" rtlCol="0" anchor="ctr"/>
          <a:lstStyle/>
          <a:p>
            <a:pPr indent="0" marL="0">
              <a:buNone/>
            </a:pPr>
            <a:r>
              <a:rPr lang="en-US" sz="1200" b="1" dirty="0">
                <a:solidFill>
                  <a:srgbClr val="005DD6"/>
                </a:solidFill>
                <a:latin typeface="Arial" pitchFamily="34" charset="0"/>
                <a:ea typeface="Arial" pitchFamily="34" charset="-122"/>
                <a:cs typeface="Arial" pitchFamily="34" charset="-120"/>
              </a:rPr>
              <a:t>12 May 2026</a:t>
            </a:r>
            <a:endParaRPr lang="en-US" sz="1200" dirty="0"/>
          </a:p>
        </p:txBody>
      </p:sp>
      <p:sp>
        <p:nvSpPr>
          <p:cNvPr id="39" name="Text 37"/>
          <p:cNvSpPr txBox="1"/>
          <p:nvPr/>
        </p:nvSpPr>
        <p:spPr>
          <a:xfrm>
            <a:off x="6351880" y="4700016"/>
            <a:ext cx="2298116" cy="603504"/>
          </a:xfrm>
          <a:prstGeom prst="rect">
            <a:avLst/>
          </a:prstGeom>
          <a:noFill/>
          <a:ln/>
        </p:spPr>
        <p:txBody>
          <a:bodyPr wrap="square" lIns="0" tIns="0" rIns="0" bIns="0" rtlCol="0" anchor="t"/>
          <a:lstStyle/>
          <a:p>
            <a:pPr indent="0" marL="0">
              <a:lnSpc>
                <a:spcPct val="110000"/>
              </a:lnSpc>
              <a:buNone/>
            </a:pPr>
            <a:r>
              <a:rPr lang="en-US" sz="900" dirty="0">
                <a:solidFill>
                  <a:srgbClr val="12141A"/>
                </a:solidFill>
                <a:latin typeface="Arial" pitchFamily="34" charset="0"/>
                <a:ea typeface="Arial" pitchFamily="34" charset="-122"/>
                <a:cs typeface="Arial" pitchFamily="34" charset="-120"/>
              </a:rPr>
              <a:t>FCC approval, with waivers permitting flexible terrestrial, space-based and hybrid use.</a:t>
            </a:r>
            <a:endParaRPr lang="en-US" sz="900" dirty="0"/>
          </a:p>
        </p:txBody>
      </p:sp>
      <p:sp>
        <p:nvSpPr>
          <p:cNvPr id="40" name="Shape 38"/>
          <p:cNvSpPr/>
          <p:nvPr/>
        </p:nvSpPr>
        <p:spPr>
          <a:xfrm>
            <a:off x="8997467" y="4352544"/>
            <a:ext cx="2627300" cy="1005840"/>
          </a:xfrm>
          <a:prstGeom prst="roundRect">
            <a:avLst>
              <a:gd name="adj" fmla="val 3636"/>
            </a:avLst>
          </a:prstGeom>
          <a:solidFill>
            <a:srgbClr val="FFFFFF"/>
          </a:solidFill>
          <a:ln w="9525">
            <a:solidFill>
              <a:srgbClr val="DCDAD3"/>
            </a:solidFill>
            <a:prstDash val="solid"/>
          </a:ln>
        </p:spPr>
        <p:txBody>
          <a:bodyPr/>
          <a:p/>
        </p:txBody>
      </p:sp>
      <p:sp>
        <p:nvSpPr>
          <p:cNvPr id="41" name="Text 39"/>
          <p:cNvSpPr txBox="1"/>
          <p:nvPr/>
        </p:nvSpPr>
        <p:spPr>
          <a:xfrm>
            <a:off x="9162059" y="4443984"/>
            <a:ext cx="2298116" cy="237744"/>
          </a:xfrm>
          <a:prstGeom prst="rect">
            <a:avLst/>
          </a:prstGeom>
          <a:noFill/>
          <a:ln/>
        </p:spPr>
        <p:txBody>
          <a:bodyPr wrap="square" lIns="0" tIns="0" rIns="0" bIns="0" rtlCol="0" anchor="ctr"/>
          <a:lstStyle/>
          <a:p>
            <a:pPr indent="0" marL="0">
              <a:buNone/>
            </a:pPr>
            <a:r>
              <a:rPr lang="en-US" sz="1200" b="1" dirty="0">
                <a:solidFill>
                  <a:srgbClr val="005DD6"/>
                </a:solidFill>
                <a:latin typeface="Arial" pitchFamily="34" charset="0"/>
                <a:ea typeface="Arial" pitchFamily="34" charset="-122"/>
                <a:cs typeface="Arial" pitchFamily="34" charset="-120"/>
              </a:rPr>
              <a:t>30 Nov 2027</a:t>
            </a:r>
            <a:endParaRPr lang="en-US" sz="1200" dirty="0"/>
          </a:p>
        </p:txBody>
      </p:sp>
      <p:sp>
        <p:nvSpPr>
          <p:cNvPr id="42" name="Text 40"/>
          <p:cNvSpPr txBox="1"/>
          <p:nvPr/>
        </p:nvSpPr>
        <p:spPr>
          <a:xfrm>
            <a:off x="9162059" y="4700016"/>
            <a:ext cx="2298116" cy="603504"/>
          </a:xfrm>
          <a:prstGeom prst="rect">
            <a:avLst/>
          </a:prstGeom>
          <a:noFill/>
          <a:ln/>
        </p:spPr>
        <p:txBody>
          <a:bodyPr wrap="square" lIns="0" tIns="0" rIns="0" bIns="0" rtlCol="0" anchor="t"/>
          <a:lstStyle/>
          <a:p>
            <a:pPr indent="0" marL="0">
              <a:lnSpc>
                <a:spcPct val="110000"/>
              </a:lnSpc>
              <a:buNone/>
            </a:pPr>
            <a:r>
              <a:rPr lang="en-US" sz="900" dirty="0">
                <a:solidFill>
                  <a:srgbClr val="12141A"/>
                </a:solidFill>
                <a:latin typeface="Arial" pitchFamily="34" charset="0"/>
                <a:ea typeface="Arial" pitchFamily="34" charset="-122"/>
                <a:cs typeface="Arial" pitchFamily="34" charset="-120"/>
              </a:rPr>
              <a:t>The second step, which puts the licences in SpaceX’s hands, is expected on or about this date.</a:t>
            </a:r>
            <a:endParaRPr lang="en-US" sz="900" dirty="0"/>
          </a:p>
        </p:txBody>
      </p:sp>
      <p:sp>
        <p:nvSpPr>
          <p:cNvPr id="43" name="Shape 41"/>
          <p:cNvSpPr/>
          <p:nvPr/>
        </p:nvSpPr>
        <p:spPr>
          <a:xfrm>
            <a:off x="566928" y="5468112"/>
            <a:ext cx="11057839" cy="621792"/>
          </a:xfrm>
          <a:prstGeom prst="roundRect">
            <a:avLst>
              <a:gd name="adj" fmla="val 5882"/>
            </a:avLst>
          </a:prstGeom>
          <a:solidFill>
            <a:srgbClr val="12141A"/>
          </a:solidFill>
          <a:ln/>
        </p:spPr>
        <p:txBody>
          <a:bodyPr/>
          <a:p/>
        </p:txBody>
      </p:sp>
      <p:sp>
        <p:nvSpPr>
          <p:cNvPr id="44" name="Text 42"/>
          <p:cNvSpPr txBox="1"/>
          <p:nvPr/>
        </p:nvSpPr>
        <p:spPr>
          <a:xfrm>
            <a:off x="768096" y="5468112"/>
            <a:ext cx="10655503" cy="621792"/>
          </a:xfrm>
          <a:prstGeom prst="rect">
            <a:avLst/>
          </a:prstGeom>
          <a:noFill/>
          <a:ln/>
        </p:spPr>
        <p:txBody>
          <a:bodyPr wrap="square" lIns="0" tIns="0" rIns="0" bIns="0" rtlCol="0" anchor="ctr"/>
          <a:lstStyle/>
          <a:p>
            <a:pPr indent="0" marL="0">
              <a:lnSpc>
                <a:spcPct val="108000"/>
              </a:lnSpc>
              <a:buNone/>
            </a:pPr>
            <a:r>
              <a:rPr lang="en-US" sz="1250" b="1" dirty="0">
                <a:solidFill>
                  <a:srgbClr val="F6F5F2"/>
                </a:solidFill>
                <a:latin typeface="Arial" pitchFamily="34" charset="0"/>
                <a:ea typeface="Arial" pitchFamily="34" charset="-122"/>
                <a:cs typeface="Arial" pitchFamily="34" charset="-120"/>
              </a:rPr>
              <a:t>Five MHz rented from a carrier today, 65 MHz owned outright in late 2027, thirteen times the bandwidth, and no landlord. The FCC snapshot already shows Spectrum Business Trust 2025-1 holding 847 active market licences. On 8 Oct 2026 SpaceX also agreed to buy up to 14 MHz of paired 800 MHz, the first low band it has contracted to own, subject to FCC consent.</a:t>
            </a:r>
            <a:endParaRPr lang="en-US" sz="1250" dirty="0"/>
          </a:p>
        </p:txBody>
      </p:sp>
      <p:sp>
        <p:nvSpPr>
          <p:cNvPr id="45" name="Text 43"/>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FCC market-based licence file, snapshot 13 Sep 2026, filtered to active records and to licensee-type entities; EchoStar Forms 8-K of 8 Sep 2025, 6 Nov 2025 and 3 Aug 2026. The closing is expected, not completed. The G-block expiry discrepancy is reported as it appears in the file; its cause is not confirmed.</a:t>
            </a:r>
            <a:r>
              <a:rPr sz="800">
                <a:solidFill>
                  <a:srgbClr val="6E7280"/>
                </a:solidFill>
                <a:latin typeface="Arial"/>
              </a:rPr>
              <a:t>  © 2026 Blue Prysm · Free to use and adapt, attribution asked · blueprysm.com</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3321101" cy="256032"/>
          </a:xfrm>
          <a:prstGeom prst="roundRect">
            <a:avLst>
              <a:gd name="adj" fmla="val 14286"/>
            </a:avLst>
          </a:prstGeom>
          <a:solidFill>
            <a:srgbClr val="005DD6"/>
          </a:solidFill>
          <a:ln/>
        </p:spPr>
        <p:txBody>
          <a:bodyPr/>
          <a:p/>
        </p:txBody>
      </p:sp>
      <p:sp>
        <p:nvSpPr>
          <p:cNvPr id="3" name="Text 1"/>
          <p:cNvSpPr txBox="1"/>
          <p:nvPr/>
        </p:nvSpPr>
        <p:spPr>
          <a:xfrm>
            <a:off x="566928" y="329184"/>
            <a:ext cx="3321101"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5 · WHERE THE RULES GET WRITTEN</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The permission has already been granted</a:t>
            </a:r>
            <a:endParaRPr lang="en-US" sz="2900" dirty="0"/>
          </a:p>
        </p:txBody>
      </p:sp>
      <p:sp>
        <p:nvSpPr>
          <p:cNvPr id="5" name="Text 3"/>
          <p:cNvSpPr txBox="1"/>
          <p:nvPr/>
        </p:nvSpPr>
        <p:spPr>
          <a:xfrm>
            <a:off x="566928" y="1243584"/>
            <a:ext cx="1060704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On 12 May 2026 the FCC’s Wireless Telecommunications Bureau and Space Bureau approved both EchoStar transactions, moving roughly 115 MHz of mid-band spectrum to SpaceX and AT&amp;T.</a:t>
            </a:r>
            <a:endParaRPr lang="en-US" sz="1200" dirty="0"/>
          </a:p>
        </p:txBody>
      </p:sp>
      <p:sp>
        <p:nvSpPr>
          <p:cNvPr id="6" name="Shape 4"/>
          <p:cNvSpPr/>
          <p:nvPr/>
        </p:nvSpPr>
        <p:spPr>
          <a:xfrm>
            <a:off x="566928" y="1828800"/>
            <a:ext cx="1761744" cy="896112"/>
          </a:xfrm>
          <a:prstGeom prst="roundRect">
            <a:avLst>
              <a:gd name="adj" fmla="val 5102"/>
            </a:avLst>
          </a:prstGeom>
          <a:solidFill>
            <a:srgbClr val="E7EDF9"/>
          </a:solidFill>
          <a:ln/>
        </p:spPr>
        <p:txBody>
          <a:bodyPr/>
          <a:p/>
        </p:txBody>
      </p:sp>
      <p:sp>
        <p:nvSpPr>
          <p:cNvPr id="7" name="Text 5"/>
          <p:cNvSpPr txBox="1"/>
          <p:nvPr/>
        </p:nvSpPr>
        <p:spPr>
          <a:xfrm>
            <a:off x="694944" y="1920240"/>
            <a:ext cx="1505712" cy="448056"/>
          </a:xfrm>
          <a:prstGeom prst="rect">
            <a:avLst/>
          </a:prstGeom>
          <a:noFill/>
          <a:ln/>
        </p:spPr>
        <p:txBody>
          <a:bodyPr wrap="square" lIns="0" tIns="0" rIns="0" bIns="0" rtlCol="0" anchor="ctr"/>
          <a:lstStyle/>
          <a:p>
            <a:pPr algn="l" indent="0" marL="0">
              <a:lnSpc>
                <a:spcPct val="90000"/>
              </a:lnSpc>
              <a:buNone/>
            </a:pPr>
            <a:r>
              <a:rPr lang="en-US" sz="1700" b="1" dirty="0">
                <a:solidFill>
                  <a:srgbClr val="005DD6"/>
                </a:solidFill>
                <a:latin typeface="Arial" pitchFamily="34" charset="0"/>
                <a:ea typeface="Arial" pitchFamily="34" charset="-122"/>
                <a:cs typeface="Arial" pitchFamily="34" charset="-120"/>
              </a:rPr>
              <a:t>115 MHz</a:t>
            </a:r>
            <a:endParaRPr lang="en-US" sz="1700" dirty="0"/>
          </a:p>
        </p:txBody>
      </p:sp>
      <p:sp>
        <p:nvSpPr>
          <p:cNvPr id="8" name="Text 6"/>
          <p:cNvSpPr txBox="1"/>
          <p:nvPr/>
        </p:nvSpPr>
        <p:spPr>
          <a:xfrm>
            <a:off x="694944" y="2330623"/>
            <a:ext cx="1505712" cy="358445"/>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Mid-band spectrum moving</a:t>
            </a:r>
            <a:endParaRPr lang="en-US" sz="950" dirty="0"/>
          </a:p>
        </p:txBody>
      </p:sp>
      <p:sp>
        <p:nvSpPr>
          <p:cNvPr id="9" name="Shape 7"/>
          <p:cNvSpPr/>
          <p:nvPr/>
        </p:nvSpPr>
        <p:spPr>
          <a:xfrm>
            <a:off x="2456688" y="1828800"/>
            <a:ext cx="1761744" cy="896112"/>
          </a:xfrm>
          <a:prstGeom prst="roundRect">
            <a:avLst>
              <a:gd name="adj" fmla="val 5102"/>
            </a:avLst>
          </a:prstGeom>
          <a:solidFill>
            <a:srgbClr val="E7EDF9"/>
          </a:solidFill>
          <a:ln/>
        </p:spPr>
        <p:txBody>
          <a:bodyPr/>
          <a:p/>
        </p:txBody>
      </p:sp>
      <p:sp>
        <p:nvSpPr>
          <p:cNvPr id="10" name="Text 8"/>
          <p:cNvSpPr txBox="1"/>
          <p:nvPr/>
        </p:nvSpPr>
        <p:spPr>
          <a:xfrm>
            <a:off x="2584704" y="1920240"/>
            <a:ext cx="1505712" cy="448056"/>
          </a:xfrm>
          <a:prstGeom prst="rect">
            <a:avLst/>
          </a:prstGeom>
          <a:noFill/>
          <a:ln/>
        </p:spPr>
        <p:txBody>
          <a:bodyPr wrap="square" lIns="0" tIns="0" rIns="0" bIns="0" rtlCol="0" anchor="ctr"/>
          <a:lstStyle/>
          <a:p>
            <a:pPr algn="l" indent="0" marL="0">
              <a:lnSpc>
                <a:spcPct val="90000"/>
              </a:lnSpc>
              <a:buNone/>
            </a:pPr>
            <a:r>
              <a:rPr lang="en-US" sz="1700" b="1" dirty="0">
                <a:solidFill>
                  <a:srgbClr val="005DD6"/>
                </a:solidFill>
                <a:latin typeface="Arial" pitchFamily="34" charset="0"/>
                <a:ea typeface="Arial" pitchFamily="34" charset="-122"/>
                <a:cs typeface="Arial" pitchFamily="34" charset="-120"/>
              </a:rPr>
              <a:t>$40 billion</a:t>
            </a:r>
            <a:endParaRPr lang="en-US" sz="1700" dirty="0"/>
          </a:p>
        </p:txBody>
      </p:sp>
      <p:sp>
        <p:nvSpPr>
          <p:cNvPr id="11" name="Text 9"/>
          <p:cNvSpPr txBox="1"/>
          <p:nvPr/>
        </p:nvSpPr>
        <p:spPr>
          <a:xfrm>
            <a:off x="2584704" y="2330623"/>
            <a:ext cx="1505712" cy="358445"/>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Combined deal value, as the FCC described it</a:t>
            </a:r>
            <a:endParaRPr lang="en-US" sz="950" dirty="0"/>
          </a:p>
        </p:txBody>
      </p:sp>
      <p:sp>
        <p:nvSpPr>
          <p:cNvPr id="12" name="Shape 10"/>
          <p:cNvSpPr/>
          <p:nvPr/>
        </p:nvSpPr>
        <p:spPr>
          <a:xfrm>
            <a:off x="4346448" y="1828800"/>
            <a:ext cx="1761744" cy="896112"/>
          </a:xfrm>
          <a:prstGeom prst="roundRect">
            <a:avLst>
              <a:gd name="adj" fmla="val 5102"/>
            </a:avLst>
          </a:prstGeom>
          <a:solidFill>
            <a:srgbClr val="E7EDF9"/>
          </a:solidFill>
          <a:ln/>
        </p:spPr>
        <p:txBody>
          <a:bodyPr/>
          <a:p/>
        </p:txBody>
      </p:sp>
      <p:sp>
        <p:nvSpPr>
          <p:cNvPr id="13" name="Text 11"/>
          <p:cNvSpPr txBox="1"/>
          <p:nvPr/>
        </p:nvSpPr>
        <p:spPr>
          <a:xfrm>
            <a:off x="4474464" y="1920240"/>
            <a:ext cx="1505712" cy="448056"/>
          </a:xfrm>
          <a:prstGeom prst="rect">
            <a:avLst/>
          </a:prstGeom>
          <a:noFill/>
          <a:ln/>
        </p:spPr>
        <p:txBody>
          <a:bodyPr wrap="square" lIns="0" tIns="0" rIns="0" bIns="0" rtlCol="0" anchor="ctr"/>
          <a:lstStyle/>
          <a:p>
            <a:pPr algn="l" indent="0" marL="0">
              <a:lnSpc>
                <a:spcPct val="90000"/>
              </a:lnSpc>
              <a:buNone/>
            </a:pPr>
            <a:r>
              <a:rPr lang="en-US" sz="1700" b="1" dirty="0">
                <a:solidFill>
                  <a:srgbClr val="005DD6"/>
                </a:solidFill>
                <a:latin typeface="Arial" pitchFamily="34" charset="0"/>
                <a:ea typeface="Arial" pitchFamily="34" charset="-122"/>
                <a:cs typeface="Arial" pitchFamily="34" charset="-120"/>
              </a:rPr>
              <a:t>$2.4B</a:t>
            </a:r>
            <a:endParaRPr lang="en-US" sz="1700" dirty="0"/>
          </a:p>
        </p:txBody>
      </p:sp>
      <p:sp>
        <p:nvSpPr>
          <p:cNvPr id="14" name="Text 12"/>
          <p:cNvSpPr txBox="1"/>
          <p:nvPr/>
        </p:nvSpPr>
        <p:spPr>
          <a:xfrm>
            <a:off x="4474464" y="2330623"/>
            <a:ext cx="1505712" cy="358445"/>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EchoStar escrow</a:t>
            </a:r>
            <a:endParaRPr lang="en-US" sz="950" dirty="0"/>
          </a:p>
        </p:txBody>
      </p:sp>
      <p:sp>
        <p:nvSpPr>
          <p:cNvPr id="15" name="Shape 13"/>
          <p:cNvSpPr/>
          <p:nvPr/>
        </p:nvSpPr>
        <p:spPr>
          <a:xfrm>
            <a:off x="566928" y="2834640"/>
            <a:ext cx="5541264" cy="1481328"/>
          </a:xfrm>
          <a:prstGeom prst="roundRect">
            <a:avLst>
              <a:gd name="adj" fmla="val 2469"/>
            </a:avLst>
          </a:prstGeom>
          <a:solidFill>
            <a:srgbClr val="FFFFFF"/>
          </a:solidFill>
          <a:ln w="9525">
            <a:solidFill>
              <a:srgbClr val="DCDAD3"/>
            </a:solidFill>
            <a:prstDash val="solid"/>
          </a:ln>
        </p:spPr>
        <p:txBody>
          <a:bodyPr/>
          <a:p/>
        </p:txBody>
      </p:sp>
      <p:sp>
        <p:nvSpPr>
          <p:cNvPr id="16" name="Text 14"/>
          <p:cNvSpPr txBox="1"/>
          <p:nvPr/>
        </p:nvSpPr>
        <p:spPr>
          <a:xfrm>
            <a:off x="749808" y="2944368"/>
            <a:ext cx="5175504" cy="201168"/>
          </a:xfrm>
          <a:prstGeom prst="rect">
            <a:avLst/>
          </a:prstGeom>
          <a:noFill/>
          <a:ln/>
        </p:spPr>
        <p:txBody>
          <a:bodyPr wrap="square" lIns="0" tIns="0" rIns="0" bIns="0" rtlCol="0" anchor="ctr"/>
          <a:lstStyle/>
          <a:p>
            <a:pPr indent="0" marL="0">
              <a:buNone/>
            </a:pPr>
            <a:r>
              <a:rPr lang="en-US" sz="850" b="1" spc="110" kern="0" dirty="0">
                <a:solidFill>
                  <a:srgbClr val="005DD6"/>
                </a:solidFill>
                <a:latin typeface="Arial" pitchFamily="34" charset="0"/>
                <a:ea typeface="Arial" pitchFamily="34" charset="-122"/>
                <a:cs typeface="Arial" pitchFamily="34" charset="-120"/>
              </a:rPr>
              <a:t>TECH-NEUTRAL INNOVATION</a:t>
            </a:r>
            <a:endParaRPr lang="en-US" sz="850" dirty="0"/>
          </a:p>
        </p:txBody>
      </p:sp>
      <p:sp>
        <p:nvSpPr>
          <p:cNvPr id="17" name="Text 15"/>
          <p:cNvSpPr txBox="1"/>
          <p:nvPr/>
        </p:nvSpPr>
        <p:spPr>
          <a:xfrm>
            <a:off x="749808" y="3182112"/>
            <a:ext cx="5175504" cy="1060704"/>
          </a:xfrm>
          <a:prstGeom prst="rect">
            <a:avLst/>
          </a:prstGeom>
          <a:noFill/>
          <a:ln/>
        </p:spPr>
        <p:txBody>
          <a:bodyPr wrap="square" lIns="0" tIns="0" rIns="0" bIns="0" rtlCol="0" anchor="t"/>
          <a:lstStyle/>
          <a:p>
            <a:pPr indent="0" marL="0">
              <a:lnSpc>
                <a:spcPct val="112000"/>
              </a:lnSpc>
              <a:buNone/>
            </a:pPr>
            <a:r>
              <a:rPr lang="en-US" sz="1000" dirty="0">
                <a:solidFill>
                  <a:srgbClr val="12141A"/>
                </a:solidFill>
                <a:latin typeface="Arial" pitchFamily="34" charset="0"/>
                <a:ea typeface="Arial" pitchFamily="34" charset="-122"/>
                <a:cs typeface="Arial" pitchFamily="34" charset="-120"/>
              </a:rPr>
              <a:t>The waivers let SpaceX use the spectrum flexibly for terrestrial, space-based and hybrid network architectures, subject to what the Commission calls “first-of-its-kind performance obligations” requiring “meaningful, reliable connectivity to the public — whether D2D, terrestrial, or both — within years”. Neither half prefers one architecture over another. The order itself sets the test: a 5 dB downlink SINR and 70% availability over 90% of each area within two years of 30 Nov 2027, rising to 10 dB and 90% within nine.</a:t>
            </a:r>
            <a:endParaRPr lang="en-US" sz="1000" dirty="0"/>
          </a:p>
        </p:txBody>
      </p:sp>
      <p:sp>
        <p:nvSpPr>
          <p:cNvPr id="18" name="Shape 16"/>
          <p:cNvSpPr/>
          <p:nvPr/>
        </p:nvSpPr>
        <p:spPr>
          <a:xfrm>
            <a:off x="566928" y="4425696"/>
            <a:ext cx="5541264" cy="1042416"/>
          </a:xfrm>
          <a:prstGeom prst="roundRect">
            <a:avLst>
              <a:gd name="adj" fmla="val 3509"/>
            </a:avLst>
          </a:prstGeom>
          <a:solidFill>
            <a:srgbClr val="12141A"/>
          </a:solidFill>
          <a:ln/>
        </p:spPr>
        <p:txBody>
          <a:bodyPr/>
          <a:p/>
        </p:txBody>
      </p:sp>
      <p:sp>
        <p:nvSpPr>
          <p:cNvPr id="19" name="Text 17"/>
          <p:cNvSpPr txBox="1"/>
          <p:nvPr/>
        </p:nvSpPr>
        <p:spPr>
          <a:xfrm>
            <a:off x="768096" y="4425696"/>
            <a:ext cx="5138928" cy="1042416"/>
          </a:xfrm>
          <a:prstGeom prst="rect">
            <a:avLst/>
          </a:prstGeom>
          <a:noFill/>
          <a:ln/>
        </p:spPr>
        <p:txBody>
          <a:bodyPr wrap="square" lIns="0" tIns="0" rIns="0" bIns="0" rtlCol="0" anchor="ctr"/>
          <a:lstStyle/>
          <a:p>
            <a:pPr indent="0" marL="0">
              <a:lnSpc>
                <a:spcPct val="108000"/>
              </a:lnSpc>
              <a:buNone/>
            </a:pPr>
            <a:r>
              <a:rPr lang="en-US" sz="1150" b="1" dirty="0">
                <a:solidFill>
                  <a:srgbClr val="F6F5F2"/>
                </a:solidFill>
                <a:latin typeface="Arial" pitchFamily="34" charset="0"/>
                <a:ea typeface="Arial" pitchFamily="34" charset="-122"/>
                <a:cs typeface="Arial" pitchFamily="34" charset="-120"/>
              </a:rPr>
              <a:t>From a carrier’s seat, the question of whether a satellite operator may build a terrestrial mobile network on its own spectrum has been answered, and the answer is yes. The remaining questions are financial and physical, not regulatory.</a:t>
            </a:r>
            <a:endParaRPr lang="en-US" sz="1150" dirty="0"/>
          </a:p>
        </p:txBody>
      </p:sp>
      <p:sp>
        <p:nvSpPr>
          <p:cNvPr id="20" name="Text 18"/>
          <p:cNvSpPr txBox="1"/>
          <p:nvPr/>
        </p:nvSpPr>
        <p:spPr>
          <a:xfrm>
            <a:off x="566928" y="5577840"/>
            <a:ext cx="5541264" cy="603504"/>
          </a:xfrm>
          <a:prstGeom prst="rect">
            <a:avLst/>
          </a:prstGeom>
          <a:noFill/>
          <a:ln/>
        </p:spPr>
        <p:txBody>
          <a:bodyPr wrap="square" lIns="0" tIns="0" rIns="0" bIns="0" rtlCol="0" anchor="t"/>
          <a:lstStyle/>
          <a:p>
            <a:pPr indent="0" marL="0">
              <a:lnSpc>
                <a:spcPct val="112000"/>
              </a:lnSpc>
              <a:buNone/>
            </a:pPr>
            <a:r>
              <a:rPr lang="en-US" sz="950" dirty="0">
                <a:solidFill>
                  <a:srgbClr val="5B6070"/>
                </a:solidFill>
                <a:latin typeface="Arial" pitchFamily="34" charset="0"/>
                <a:ea typeface="Arial" pitchFamily="34" charset="-122"/>
                <a:cs typeface="Arial" pitchFamily="34" charset="-120"/>
              </a:rPr>
              <a:t>The two purchase prices in the parties’ own filings are $19.617B and $20.25B, $39.87B between them, so the Commission’s $40 billion reconciles only once the $2.4B escrow is included.</a:t>
            </a:r>
            <a:endParaRPr lang="en-US" sz="950" dirty="0"/>
          </a:p>
        </p:txBody>
      </p:sp>
      <p:sp>
        <p:nvSpPr>
          <p:cNvPr id="21" name="Text 19"/>
          <p:cNvSpPr txBox="1"/>
          <p:nvPr/>
        </p:nvSpPr>
        <p:spPr>
          <a:xfrm>
            <a:off x="6382512" y="1828800"/>
            <a:ext cx="5242255" cy="237744"/>
          </a:xfrm>
          <a:prstGeom prst="rect">
            <a:avLst/>
          </a:prstGeom>
          <a:noFill/>
          <a:ln/>
        </p:spPr>
        <p:txBody>
          <a:bodyPr wrap="square" lIns="0" tIns="0" rIns="0" bIns="0" rtlCol="0" anchor="ctr"/>
          <a:lstStyle/>
          <a:p>
            <a:pPr indent="0" marL="0">
              <a:buNone/>
            </a:pPr>
            <a:r>
              <a:rPr lang="en-US" sz="1150" b="1" dirty="0">
                <a:solidFill>
                  <a:srgbClr val="12141A"/>
                </a:solidFill>
                <a:latin typeface="Arial" pitchFamily="34" charset="0"/>
                <a:ea typeface="Arial" pitchFamily="34" charset="-122"/>
                <a:cs typeface="Arial" pitchFamily="34" charset="-120"/>
              </a:rPr>
              <a:t>Auction 113, the first auction in four years, opened 2 June 2026</a:t>
            </a:r>
            <a:endParaRPr lang="en-US" sz="115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382512" y="2139696"/>
          <a:ext cx="5242255" cy="914400"/>
        </p:xfrm>
        <a:graphic>
          <a:graphicData uri="http://schemas.openxmlformats.org/drawingml/2006/table">
            <a:tbl>
              <a:tblPr/>
              <a:tblGrid>
                <a:gridCol w="2121408"/>
                <a:gridCol w="731520"/>
                <a:gridCol w="1572768"/>
                <a:gridCol w="941832"/>
              </a:tblGrid>
              <a:tr h="310896">
                <a:tc>
                  <a:txBody>
                    <a:bodyPr/>
                    <a:lstStyle/>
                    <a:p>
                      <a:pPr algn="l" indent="0" marL="0">
                        <a:buNone/>
                      </a:pPr>
                      <a:r>
                        <a:rPr lang="en-US" sz="900" b="1" dirty="0">
                          <a:solidFill>
                            <a:srgbClr val="FFFFFF"/>
                          </a:solidFill>
                          <a:latin typeface="Arial" pitchFamily="34" charset="0"/>
                          <a:ea typeface="Arial" pitchFamily="34" charset="-122"/>
                          <a:cs typeface="Arial" pitchFamily="34" charset="-120"/>
                        </a:rPr>
                        <a:t>Auction 113</a:t>
                      </a:r>
                      <a:endParaRPr lang="en-US" sz="9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00" b="1" dirty="0">
                          <a:solidFill>
                            <a:srgbClr val="FFFFFF"/>
                          </a:solidFill>
                          <a:latin typeface="Arial" pitchFamily="34" charset="0"/>
                          <a:ea typeface="Arial" pitchFamily="34" charset="-122"/>
                          <a:cs typeface="Arial" pitchFamily="34" charset="-120"/>
                        </a:rPr>
                        <a:t>Licences</a:t>
                      </a:r>
                      <a:endParaRPr lang="en-US" sz="9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00" b="1" dirty="0">
                          <a:solidFill>
                            <a:srgbClr val="FFFFFF"/>
                          </a:solidFill>
                          <a:latin typeface="Arial" pitchFamily="34" charset="0"/>
                          <a:ea typeface="Arial" pitchFamily="34" charset="-122"/>
                          <a:cs typeface="Arial" pitchFamily="34" charset="-120"/>
                        </a:rPr>
                        <a:t>Gross winning bids</a:t>
                      </a:r>
                      <a:endParaRPr lang="en-US" sz="9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00" b="1" dirty="0">
                          <a:solidFill>
                            <a:srgbClr val="FFFFFF"/>
                          </a:solidFill>
                          <a:latin typeface="Arial" pitchFamily="34" charset="0"/>
                          <a:ea typeface="Arial" pitchFamily="34" charset="-122"/>
                          <a:cs typeface="Arial" pitchFamily="34" charset="-120"/>
                        </a:rPr>
                        <a:t>$/MHz-POP</a:t>
                      </a:r>
                      <a:endParaRPr lang="en-US" sz="9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r>
              <a:tr h="310896">
                <a:tc>
                  <a:txBody>
                    <a:bodyPr/>
                    <a:lstStyle/>
                    <a:p>
                      <a:pPr indent="0" marL="0">
                        <a:buNone/>
                      </a:pPr>
                      <a:r>
                        <a:rPr lang="en-US" sz="950" dirty="0">
                          <a:solidFill>
                            <a:srgbClr val="12141A"/>
                          </a:solidFill>
                          <a:latin typeface="Arial" pitchFamily="34" charset="0"/>
                          <a:ea typeface="Arial" pitchFamily="34" charset="-122"/>
                          <a:cs typeface="Arial" pitchFamily="34" charset="-120"/>
                        </a:rPr>
                        <a:t>Total</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200</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$3,572,889,200</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$2.658</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310896">
                <a:tc>
                  <a:txBody>
                    <a:bodyPr/>
                    <a:lstStyle/>
                    <a:p>
                      <a:pPr indent="0" marL="0">
                        <a:buNone/>
                      </a:pPr>
                      <a:r>
                        <a:rPr lang="en-US" sz="950" dirty="0">
                          <a:solidFill>
                            <a:srgbClr val="12141A"/>
                          </a:solidFill>
                          <a:latin typeface="Arial" pitchFamily="34" charset="0"/>
                          <a:ea typeface="Arial" pitchFamily="34" charset="-122"/>
                          <a:cs typeface="Arial" pitchFamily="34" charset="-120"/>
                        </a:rPr>
                        <a:t>Cellco Partnership (Verizon)</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82</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$3,162,445,000</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$2.982</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310896">
                <a:tc>
                  <a:txBody>
                    <a:bodyPr/>
                    <a:lstStyle/>
                    <a:p>
                      <a:pPr indent="0" marL="0">
                        <a:buNone/>
                      </a:pPr>
                      <a:r>
                        <a:rPr lang="en-US" sz="950" dirty="0">
                          <a:solidFill>
                            <a:srgbClr val="12141A"/>
                          </a:solidFill>
                          <a:latin typeface="Arial" pitchFamily="34" charset="0"/>
                          <a:ea typeface="Arial" pitchFamily="34" charset="-122"/>
                          <a:cs typeface="Arial" pitchFamily="34" charset="-120"/>
                        </a:rPr>
                        <a:t>T-Mobile License LLC</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102</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$277,787,000</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$1.299</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310896">
                <a:tc>
                  <a:txBody>
                    <a:bodyPr/>
                    <a:lstStyle/>
                    <a:p>
                      <a:pPr indent="0" marL="0">
                        <a:buNone/>
                      </a:pPr>
                      <a:r>
                        <a:rPr lang="en-US" sz="950" dirty="0">
                          <a:solidFill>
                            <a:srgbClr val="12141A"/>
                          </a:solidFill>
                          <a:latin typeface="Arial" pitchFamily="34" charset="0"/>
                          <a:ea typeface="Arial" pitchFamily="34" charset="-122"/>
                          <a:cs typeface="Arial" pitchFamily="34" charset="-120"/>
                        </a:rPr>
                        <a:t>AT&amp;T Spectrum Holdings II</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$120,774,000</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$3.075</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310896">
                <a:tc>
                  <a:txBody>
                    <a:bodyPr/>
                    <a:lstStyle/>
                    <a:p>
                      <a:pPr indent="0" marL="0">
                        <a:buNone/>
                      </a:pPr>
                      <a:r>
                        <a:rPr lang="en-US" sz="950" dirty="0">
                          <a:solidFill>
                            <a:srgbClr val="12141A"/>
                          </a:solidFill>
                          <a:latin typeface="Arial" pitchFamily="34" charset="0"/>
                          <a:ea typeface="Arial" pitchFamily="34" charset="-122"/>
                          <a:cs typeface="Arial" pitchFamily="34" charset="-120"/>
                        </a:rPr>
                        <a:t>Space Exploration Holdings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$8,490,200</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$0.367</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bl>
          </a:graphicData>
        </a:graphic>
      </p:graphicFrame>
      <p:sp>
        <p:nvSpPr>
          <p:cNvPr id="23" name="Shape 20"/>
          <p:cNvSpPr/>
          <p:nvPr/>
        </p:nvSpPr>
        <p:spPr>
          <a:xfrm>
            <a:off x="6382512" y="4133088"/>
            <a:ext cx="2557120" cy="786384"/>
          </a:xfrm>
          <a:prstGeom prst="roundRect">
            <a:avLst>
              <a:gd name="adj" fmla="val 5814"/>
            </a:avLst>
          </a:prstGeom>
          <a:solidFill>
            <a:srgbClr val="E7EDF9"/>
          </a:solidFill>
          <a:ln/>
        </p:spPr>
        <p:txBody>
          <a:bodyPr/>
          <a:p/>
        </p:txBody>
      </p:sp>
      <p:sp>
        <p:nvSpPr>
          <p:cNvPr id="24" name="Text 21"/>
          <p:cNvSpPr txBox="1"/>
          <p:nvPr/>
        </p:nvSpPr>
        <p:spPr>
          <a:xfrm>
            <a:off x="6510528" y="4224528"/>
            <a:ext cx="2301088" cy="393192"/>
          </a:xfrm>
          <a:prstGeom prst="rect">
            <a:avLst/>
          </a:prstGeom>
          <a:noFill/>
          <a:ln/>
        </p:spPr>
        <p:txBody>
          <a:bodyPr wrap="square" lIns="0" tIns="0" rIns="0" bIns="0" rtlCol="0" anchor="ctr"/>
          <a:lstStyle/>
          <a:p>
            <a:pPr algn="l" indent="0" marL="0">
              <a:lnSpc>
                <a:spcPct val="90000"/>
              </a:lnSpc>
              <a:buNone/>
            </a:pPr>
            <a:r>
              <a:rPr lang="en-US" sz="1900" b="1" dirty="0">
                <a:solidFill>
                  <a:srgbClr val="005DD6"/>
                </a:solidFill>
                <a:latin typeface="Arial" pitchFamily="34" charset="0"/>
                <a:ea typeface="Arial" pitchFamily="34" charset="-122"/>
                <a:cs typeface="Arial" pitchFamily="34" charset="-120"/>
              </a:rPr>
              <a:t>88.5%</a:t>
            </a:r>
            <a:endParaRPr lang="en-US" sz="1900" dirty="0"/>
          </a:p>
        </p:txBody>
      </p:sp>
      <p:sp>
        <p:nvSpPr>
          <p:cNvPr id="25" name="Text 22"/>
          <p:cNvSpPr txBox="1"/>
          <p:nvPr/>
        </p:nvSpPr>
        <p:spPr>
          <a:xfrm>
            <a:off x="6510528" y="4573463"/>
            <a:ext cx="2301088"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Verizon’s share of the money</a:t>
            </a:r>
            <a:endParaRPr lang="en-US" sz="950" dirty="0"/>
          </a:p>
        </p:txBody>
      </p:sp>
      <p:sp>
        <p:nvSpPr>
          <p:cNvPr id="26" name="Shape 23"/>
          <p:cNvSpPr/>
          <p:nvPr/>
        </p:nvSpPr>
        <p:spPr>
          <a:xfrm>
            <a:off x="9067648" y="4133088"/>
            <a:ext cx="2557120" cy="786384"/>
          </a:xfrm>
          <a:prstGeom prst="roundRect">
            <a:avLst>
              <a:gd name="adj" fmla="val 5814"/>
            </a:avLst>
          </a:prstGeom>
          <a:solidFill>
            <a:srgbClr val="E7EDF9"/>
          </a:solidFill>
          <a:ln/>
        </p:spPr>
        <p:txBody>
          <a:bodyPr/>
          <a:p/>
        </p:txBody>
      </p:sp>
      <p:sp>
        <p:nvSpPr>
          <p:cNvPr id="27" name="Text 24"/>
          <p:cNvSpPr txBox="1"/>
          <p:nvPr/>
        </p:nvSpPr>
        <p:spPr>
          <a:xfrm>
            <a:off x="9195664" y="4224528"/>
            <a:ext cx="2301088" cy="393192"/>
          </a:xfrm>
          <a:prstGeom prst="rect">
            <a:avLst/>
          </a:prstGeom>
          <a:noFill/>
          <a:ln/>
        </p:spPr>
        <p:txBody>
          <a:bodyPr wrap="square" lIns="0" tIns="0" rIns="0" bIns="0" rtlCol="0" anchor="ctr"/>
          <a:lstStyle/>
          <a:p>
            <a:pPr algn="l" indent="0" marL="0">
              <a:lnSpc>
                <a:spcPct val="90000"/>
              </a:lnSpc>
              <a:buNone/>
            </a:pPr>
            <a:r>
              <a:rPr lang="en-US" sz="1900" b="1" dirty="0">
                <a:solidFill>
                  <a:srgbClr val="005DD6"/>
                </a:solidFill>
                <a:latin typeface="Arial" pitchFamily="34" charset="0"/>
                <a:ea typeface="Arial" pitchFamily="34" charset="-122"/>
                <a:cs typeface="Arial" pitchFamily="34" charset="-120"/>
              </a:rPr>
              <a:t>2</a:t>
            </a:r>
            <a:endParaRPr lang="en-US" sz="1900" dirty="0"/>
          </a:p>
        </p:txBody>
      </p:sp>
      <p:sp>
        <p:nvSpPr>
          <p:cNvPr id="28" name="Text 25"/>
          <p:cNvSpPr txBox="1"/>
          <p:nvPr/>
        </p:nvSpPr>
        <p:spPr>
          <a:xfrm>
            <a:off x="9195664" y="4573463"/>
            <a:ext cx="2301088"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Licences won by SpaceX: its first records that are not leases</a:t>
            </a:r>
            <a:endParaRPr lang="en-US" sz="950" dirty="0"/>
          </a:p>
        </p:txBody>
      </p:sp>
      <p:sp>
        <p:nvSpPr>
          <p:cNvPr id="29" name="Shape 26"/>
          <p:cNvSpPr/>
          <p:nvPr/>
        </p:nvSpPr>
        <p:spPr>
          <a:xfrm>
            <a:off x="6382512" y="5010912"/>
            <a:ext cx="5242255" cy="1170432"/>
          </a:xfrm>
          <a:prstGeom prst="roundRect">
            <a:avLst>
              <a:gd name="adj" fmla="val 3125"/>
            </a:avLst>
          </a:prstGeom>
          <a:solidFill>
            <a:srgbClr val="FFFFFF"/>
          </a:solidFill>
          <a:ln w="9525">
            <a:solidFill>
              <a:srgbClr val="DCDAD3"/>
            </a:solidFill>
            <a:prstDash val="solid"/>
          </a:ln>
        </p:spPr>
        <p:txBody>
          <a:bodyPr/>
          <a:p/>
        </p:txBody>
      </p:sp>
      <p:sp>
        <p:nvSpPr>
          <p:cNvPr id="30" name="Text 27"/>
          <p:cNvSpPr txBox="1"/>
          <p:nvPr/>
        </p:nvSpPr>
        <p:spPr>
          <a:xfrm>
            <a:off x="6565392" y="5120640"/>
            <a:ext cx="4876495" cy="969264"/>
          </a:xfrm>
          <a:prstGeom prst="rect">
            <a:avLst/>
          </a:prstGeom>
          <a:noFill/>
          <a:ln/>
        </p:spPr>
        <p:txBody>
          <a:bodyPr wrap="square" lIns="0" tIns="0" rIns="0" bIns="0" rtlCol="0" anchor="t"/>
          <a:lstStyle/>
          <a:p>
            <a:pPr indent="0" marL="0">
              <a:lnSpc>
                <a:spcPct val="110000"/>
              </a:lnSpc>
              <a:buNone/>
            </a:pPr>
            <a:r>
              <a:rPr lang="en-US" sz="950" dirty="0">
                <a:solidFill>
                  <a:srgbClr val="12141A"/>
                </a:solidFill>
                <a:latin typeface="Arial" pitchFamily="34" charset="0"/>
                <a:ea typeface="Arial" pitchFamily="34" charset="-122"/>
                <a:cs typeface="Arial" pitchFamily="34" charset="-120"/>
              </a:rPr>
              <a:t>SpaceX won the B1 block at 1700–1710 MHz, unpaired uplink, in Cincinnati–Hamilton for $8,406,000, and the AWS-3 G block at 1755–1760 / 2155–2160 MHz in the Gulf market for $84,200. B1 sits inside the 1695–1710 MHz range it is separately acquiring from EchoStar. Auction authority now runs to 30 September 2034, with a mandated pipeline of at least 800 MHz.</a:t>
            </a:r>
            <a:endParaRPr lang="en-US" sz="950" dirty="0"/>
          </a:p>
        </p:txBody>
      </p:sp>
      <p:sp>
        <p:nvSpPr>
          <p:cNvPr id="31" name="Text 28"/>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FCC news release and order of 12 May 2026, GN Docket No. 25-302, DA 26-471; FCC Auction 113 published results-by-licence file, retrieved 17 Sep 2026; Congressional Research Service R45699. Dollars per MHz-POP are Blue Prysm’s calculation from block bandwidths and market populations, and reflect a leftover inventory concentrated in dense markets rather than a nationwide clearing price.</a:t>
            </a:r>
            <a:r>
              <a:rPr sz="800">
                <a:solidFill>
                  <a:srgbClr val="6E7280"/>
                </a:solidFill>
                <a:latin typeface="Arial"/>
              </a:rPr>
              <a:t>  © 2026 Blue Prysm · Free to use and adapt, attribution asked · blueprysm.com</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2900477" cy="256032"/>
          </a:xfrm>
          <a:prstGeom prst="roundRect">
            <a:avLst>
              <a:gd name="adj" fmla="val 14286"/>
            </a:avLst>
          </a:prstGeom>
          <a:solidFill>
            <a:srgbClr val="005DD6"/>
          </a:solidFill>
          <a:ln/>
        </p:spPr>
        <p:txBody>
          <a:bodyPr/>
          <a:p/>
        </p:txBody>
      </p:sp>
      <p:sp>
        <p:nvSpPr>
          <p:cNvPr id="3" name="Text 1"/>
          <p:cNvSpPr txBox="1"/>
          <p:nvPr/>
        </p:nvSpPr>
        <p:spPr>
          <a:xfrm>
            <a:off x="566928" y="329184"/>
            <a:ext cx="2900477"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6 · WHO CAN AFFORD TO PLAY</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The carriers are not cash-poor. They are cash-committed.</a:t>
            </a:r>
            <a:endParaRPr lang="en-US" sz="2900" dirty="0"/>
          </a:p>
        </p:txBody>
      </p:sp>
      <p:sp>
        <p:nvSpPr>
          <p:cNvPr id="5" name="Text 3"/>
          <p:cNvSpPr txBox="1"/>
          <p:nvPr/>
        </p:nvSpPr>
        <p:spPr>
          <a:xfrm>
            <a:off x="566928" y="1243584"/>
            <a:ext cx="1060704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$105.4B of operating cash flow in FY2025 became $47.8B of capital expenditure, $23.8B of dividends, and $33.8B of discretionary money. The line that describes strategic room is free cash flow after dividends.</a:t>
            </a:r>
            <a:endParaRPr lang="en-US" sz="1200" dirty="0"/>
          </a:p>
        </p:txBody>
      </p:sp>
      <p:graphicFrame>
        <p:nvGraphicFramePr>
          <p:cNvPr id="6" name="Chart 0" descr=""/>
          <p:cNvGraphicFramePr/>
          <p:nvPr/>
        </p:nvGraphicFramePr>
        <p:xfrm>
          <a:off x="512064" y="1847088"/>
          <a:ext cx="6364224" cy="3858768"/>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7150608" y="1847088"/>
            <a:ext cx="2163928" cy="786384"/>
          </a:xfrm>
          <a:prstGeom prst="roundRect">
            <a:avLst>
              <a:gd name="adj" fmla="val 5814"/>
            </a:avLst>
          </a:prstGeom>
          <a:solidFill>
            <a:srgbClr val="E7EDF9"/>
          </a:solidFill>
          <a:ln/>
        </p:spPr>
        <p:txBody>
          <a:bodyPr/>
          <a:p/>
        </p:txBody>
      </p:sp>
      <p:sp>
        <p:nvSpPr>
          <p:cNvPr id="8" name="Text 5"/>
          <p:cNvSpPr txBox="1"/>
          <p:nvPr/>
        </p:nvSpPr>
        <p:spPr>
          <a:xfrm>
            <a:off x="7278624" y="1938528"/>
            <a:ext cx="1907896" cy="393192"/>
          </a:xfrm>
          <a:prstGeom prst="rect">
            <a:avLst/>
          </a:prstGeom>
          <a:noFill/>
          <a:ln/>
        </p:spPr>
        <p:txBody>
          <a:bodyPr wrap="square" lIns="0" tIns="0" rIns="0" bIns="0" rtlCol="0" anchor="ctr"/>
          <a:lstStyle/>
          <a:p>
            <a:pPr algn="l" indent="0" marL="0">
              <a:lnSpc>
                <a:spcPct val="90000"/>
              </a:lnSpc>
              <a:buNone/>
            </a:pPr>
            <a:r>
              <a:rPr lang="en-US" sz="2000" b="1" dirty="0">
                <a:solidFill>
                  <a:srgbClr val="005DD6"/>
                </a:solidFill>
                <a:latin typeface="Arial" pitchFamily="34" charset="0"/>
                <a:ea typeface="Arial" pitchFamily="34" charset="-122"/>
                <a:cs typeface="Arial" pitchFamily="34" charset="-120"/>
              </a:rPr>
              <a:t>$105.4B</a:t>
            </a:r>
            <a:endParaRPr lang="en-US" sz="2000" dirty="0"/>
          </a:p>
        </p:txBody>
      </p:sp>
      <p:sp>
        <p:nvSpPr>
          <p:cNvPr id="9" name="Text 6"/>
          <p:cNvSpPr txBox="1"/>
          <p:nvPr/>
        </p:nvSpPr>
        <p:spPr>
          <a:xfrm>
            <a:off x="7278624" y="2287463"/>
            <a:ext cx="1907896"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Operating cash flow, FY2025</a:t>
            </a:r>
            <a:endParaRPr lang="en-US" sz="950" dirty="0"/>
          </a:p>
        </p:txBody>
      </p:sp>
      <p:sp>
        <p:nvSpPr>
          <p:cNvPr id="10" name="Shape 7"/>
          <p:cNvSpPr/>
          <p:nvPr/>
        </p:nvSpPr>
        <p:spPr>
          <a:xfrm>
            <a:off x="9460840" y="1847088"/>
            <a:ext cx="2163928" cy="786384"/>
          </a:xfrm>
          <a:prstGeom prst="roundRect">
            <a:avLst>
              <a:gd name="adj" fmla="val 5814"/>
            </a:avLst>
          </a:prstGeom>
          <a:solidFill>
            <a:srgbClr val="E7EDF9"/>
          </a:solidFill>
          <a:ln/>
        </p:spPr>
        <p:txBody>
          <a:bodyPr/>
          <a:p/>
        </p:txBody>
      </p:sp>
      <p:sp>
        <p:nvSpPr>
          <p:cNvPr id="11" name="Text 8"/>
          <p:cNvSpPr txBox="1"/>
          <p:nvPr/>
        </p:nvSpPr>
        <p:spPr>
          <a:xfrm>
            <a:off x="9588856" y="1938528"/>
            <a:ext cx="1907896" cy="393192"/>
          </a:xfrm>
          <a:prstGeom prst="rect">
            <a:avLst/>
          </a:prstGeom>
          <a:noFill/>
          <a:ln/>
        </p:spPr>
        <p:txBody>
          <a:bodyPr wrap="square" lIns="0" tIns="0" rIns="0" bIns="0" rtlCol="0" anchor="ctr"/>
          <a:lstStyle/>
          <a:p>
            <a:pPr algn="l" indent="0" marL="0">
              <a:lnSpc>
                <a:spcPct val="90000"/>
              </a:lnSpc>
              <a:buNone/>
            </a:pPr>
            <a:r>
              <a:rPr lang="en-US" sz="2000" b="1" dirty="0">
                <a:solidFill>
                  <a:srgbClr val="005DD6"/>
                </a:solidFill>
                <a:latin typeface="Arial" pitchFamily="34" charset="0"/>
                <a:ea typeface="Arial" pitchFamily="34" charset="-122"/>
                <a:cs typeface="Arial" pitchFamily="34" charset="-120"/>
              </a:rPr>
              <a:t>$47.8B</a:t>
            </a:r>
            <a:endParaRPr lang="en-US" sz="2000" dirty="0"/>
          </a:p>
        </p:txBody>
      </p:sp>
      <p:sp>
        <p:nvSpPr>
          <p:cNvPr id="12" name="Text 9"/>
          <p:cNvSpPr txBox="1"/>
          <p:nvPr/>
        </p:nvSpPr>
        <p:spPr>
          <a:xfrm>
            <a:off x="9588856" y="2287463"/>
            <a:ext cx="1907896"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Capital expenditure</a:t>
            </a:r>
            <a:endParaRPr lang="en-US" sz="950" dirty="0"/>
          </a:p>
        </p:txBody>
      </p:sp>
      <p:sp>
        <p:nvSpPr>
          <p:cNvPr id="13" name="Shape 10"/>
          <p:cNvSpPr/>
          <p:nvPr/>
        </p:nvSpPr>
        <p:spPr>
          <a:xfrm>
            <a:off x="7150608" y="2779776"/>
            <a:ext cx="2163928" cy="786384"/>
          </a:xfrm>
          <a:prstGeom prst="roundRect">
            <a:avLst>
              <a:gd name="adj" fmla="val 5814"/>
            </a:avLst>
          </a:prstGeom>
          <a:solidFill>
            <a:srgbClr val="E7EDF9"/>
          </a:solidFill>
          <a:ln/>
        </p:spPr>
        <p:txBody>
          <a:bodyPr/>
          <a:p/>
        </p:txBody>
      </p:sp>
      <p:sp>
        <p:nvSpPr>
          <p:cNvPr id="14" name="Text 11"/>
          <p:cNvSpPr txBox="1"/>
          <p:nvPr/>
        </p:nvSpPr>
        <p:spPr>
          <a:xfrm>
            <a:off x="7278624" y="2871216"/>
            <a:ext cx="1907896" cy="393192"/>
          </a:xfrm>
          <a:prstGeom prst="rect">
            <a:avLst/>
          </a:prstGeom>
          <a:noFill/>
          <a:ln/>
        </p:spPr>
        <p:txBody>
          <a:bodyPr wrap="square" lIns="0" tIns="0" rIns="0" bIns="0" rtlCol="0" anchor="ctr"/>
          <a:lstStyle/>
          <a:p>
            <a:pPr algn="l" indent="0" marL="0">
              <a:lnSpc>
                <a:spcPct val="90000"/>
              </a:lnSpc>
              <a:buNone/>
            </a:pPr>
            <a:r>
              <a:rPr lang="en-US" sz="2000" b="1" dirty="0">
                <a:solidFill>
                  <a:srgbClr val="005DD6"/>
                </a:solidFill>
                <a:latin typeface="Arial" pitchFamily="34" charset="0"/>
                <a:ea typeface="Arial" pitchFamily="34" charset="-122"/>
                <a:cs typeface="Arial" pitchFamily="34" charset="-120"/>
              </a:rPr>
              <a:t>$23.8B</a:t>
            </a:r>
            <a:endParaRPr lang="en-US" sz="2000" dirty="0"/>
          </a:p>
        </p:txBody>
      </p:sp>
      <p:sp>
        <p:nvSpPr>
          <p:cNvPr id="15" name="Text 12"/>
          <p:cNvSpPr txBox="1"/>
          <p:nvPr/>
        </p:nvSpPr>
        <p:spPr>
          <a:xfrm>
            <a:off x="7278624" y="3220151"/>
            <a:ext cx="1907896"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Dividends paid</a:t>
            </a:r>
            <a:endParaRPr lang="en-US" sz="950" dirty="0"/>
          </a:p>
        </p:txBody>
      </p:sp>
      <p:sp>
        <p:nvSpPr>
          <p:cNvPr id="16" name="Shape 13"/>
          <p:cNvSpPr/>
          <p:nvPr/>
        </p:nvSpPr>
        <p:spPr>
          <a:xfrm>
            <a:off x="9460840" y="2779776"/>
            <a:ext cx="2163928" cy="786384"/>
          </a:xfrm>
          <a:prstGeom prst="roundRect">
            <a:avLst>
              <a:gd name="adj" fmla="val 5814"/>
            </a:avLst>
          </a:prstGeom>
          <a:solidFill>
            <a:srgbClr val="E7EDF9"/>
          </a:solidFill>
          <a:ln/>
        </p:spPr>
        <p:txBody>
          <a:bodyPr/>
          <a:p/>
        </p:txBody>
      </p:sp>
      <p:sp>
        <p:nvSpPr>
          <p:cNvPr id="17" name="Text 14"/>
          <p:cNvSpPr txBox="1"/>
          <p:nvPr/>
        </p:nvSpPr>
        <p:spPr>
          <a:xfrm>
            <a:off x="9588856" y="2871216"/>
            <a:ext cx="1907896" cy="393192"/>
          </a:xfrm>
          <a:prstGeom prst="rect">
            <a:avLst/>
          </a:prstGeom>
          <a:noFill/>
          <a:ln/>
        </p:spPr>
        <p:txBody>
          <a:bodyPr wrap="square" lIns="0" tIns="0" rIns="0" bIns="0" rtlCol="0" anchor="ctr"/>
          <a:lstStyle/>
          <a:p>
            <a:pPr algn="l" indent="0" marL="0">
              <a:lnSpc>
                <a:spcPct val="90000"/>
              </a:lnSpc>
              <a:buNone/>
            </a:pPr>
            <a:r>
              <a:rPr lang="en-US" sz="2000" b="1" dirty="0">
                <a:solidFill>
                  <a:srgbClr val="005DD6"/>
                </a:solidFill>
                <a:latin typeface="Arial" pitchFamily="34" charset="0"/>
                <a:ea typeface="Arial" pitchFamily="34" charset="-122"/>
                <a:cs typeface="Arial" pitchFamily="34" charset="-120"/>
              </a:rPr>
              <a:t>$33.8B</a:t>
            </a:r>
            <a:endParaRPr lang="en-US" sz="2000" dirty="0"/>
          </a:p>
        </p:txBody>
      </p:sp>
      <p:sp>
        <p:nvSpPr>
          <p:cNvPr id="18" name="Text 15"/>
          <p:cNvSpPr txBox="1"/>
          <p:nvPr/>
        </p:nvSpPr>
        <p:spPr>
          <a:xfrm>
            <a:off x="9588856" y="3220151"/>
            <a:ext cx="1907896"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Discretionary money left</a:t>
            </a:r>
            <a:endParaRPr lang="en-US" sz="950" dirty="0"/>
          </a:p>
        </p:txBody>
      </p:sp>
      <p:sp>
        <p:nvSpPr>
          <p:cNvPr id="19" name="Shape 16"/>
          <p:cNvSpPr/>
          <p:nvPr/>
        </p:nvSpPr>
        <p:spPr>
          <a:xfrm>
            <a:off x="7150608" y="3712464"/>
            <a:ext cx="4474159" cy="1060704"/>
          </a:xfrm>
          <a:prstGeom prst="roundRect">
            <a:avLst>
              <a:gd name="adj" fmla="val 3448"/>
            </a:avLst>
          </a:prstGeom>
          <a:solidFill>
            <a:srgbClr val="12141A"/>
          </a:solidFill>
          <a:ln/>
        </p:spPr>
        <p:txBody>
          <a:bodyPr/>
          <a:p/>
        </p:txBody>
      </p:sp>
      <p:sp>
        <p:nvSpPr>
          <p:cNvPr id="20" name="Text 17"/>
          <p:cNvSpPr txBox="1"/>
          <p:nvPr/>
        </p:nvSpPr>
        <p:spPr>
          <a:xfrm>
            <a:off x="7351776" y="3712464"/>
            <a:ext cx="4071823" cy="1060704"/>
          </a:xfrm>
          <a:prstGeom prst="rect">
            <a:avLst/>
          </a:prstGeom>
          <a:noFill/>
          <a:ln/>
        </p:spPr>
        <p:txBody>
          <a:bodyPr wrap="square" lIns="0" tIns="0" rIns="0" bIns="0" rtlCol="0" anchor="ctr"/>
          <a:lstStyle/>
          <a:p>
            <a:pPr indent="0" marL="0">
              <a:lnSpc>
                <a:spcPct val="108000"/>
              </a:lnSpc>
              <a:buNone/>
            </a:pPr>
            <a:r>
              <a:rPr lang="en-US" sz="1150" b="1" dirty="0">
                <a:solidFill>
                  <a:srgbClr val="F6F5F2"/>
                </a:solidFill>
                <a:latin typeface="Arial" pitchFamily="34" charset="0"/>
                <a:ea typeface="Arial" pitchFamily="34" charset="-122"/>
                <a:cs typeface="Arial" pitchFamily="34" charset="-120"/>
              </a:rPr>
              <a:t>SpaceX’s 65 MHz position cost $19.6B, about seven months of the three carriers’ post-dividend free cash flow; the 800 MHz agreement of 8 Oct 2026, at a reported $8B, would make it about ten months. They could not fund that and a network build without the debt markets noticing.</a:t>
            </a:r>
            <a:endParaRPr lang="en-US" sz="1150" dirty="0"/>
          </a:p>
        </p:txBody>
      </p:sp>
      <p:sp>
        <p:nvSpPr>
          <p:cNvPr id="21" name="Shape 18"/>
          <p:cNvSpPr/>
          <p:nvPr/>
        </p:nvSpPr>
        <p:spPr>
          <a:xfrm>
            <a:off x="7150608" y="4919472"/>
            <a:ext cx="4474159" cy="1298448"/>
          </a:xfrm>
          <a:prstGeom prst="roundRect">
            <a:avLst>
              <a:gd name="adj" fmla="val 2817"/>
            </a:avLst>
          </a:prstGeom>
          <a:solidFill>
            <a:srgbClr val="FFFFFF"/>
          </a:solidFill>
          <a:ln w="9525">
            <a:solidFill>
              <a:srgbClr val="DCDAD3"/>
            </a:solidFill>
            <a:prstDash val="solid"/>
          </a:ln>
        </p:spPr>
        <p:txBody>
          <a:bodyPr/>
          <a:p/>
        </p:txBody>
      </p:sp>
      <p:sp>
        <p:nvSpPr>
          <p:cNvPr id="22" name="Text 19"/>
          <p:cNvSpPr txBox="1"/>
          <p:nvPr/>
        </p:nvSpPr>
        <p:spPr>
          <a:xfrm>
            <a:off x="7333488" y="5029200"/>
            <a:ext cx="4108399" cy="1115568"/>
          </a:xfrm>
          <a:prstGeom prst="rect">
            <a:avLst/>
          </a:prstGeom>
          <a:noFill/>
          <a:ln/>
        </p:spPr>
        <p:txBody>
          <a:bodyPr wrap="square" lIns="0" tIns="0" rIns="0" bIns="0" rtlCol="0" anchor="t"/>
          <a:lstStyle/>
          <a:p>
            <a:pPr indent="0" marL="0">
              <a:lnSpc>
                <a:spcPct val="110000"/>
              </a:lnSpc>
              <a:buNone/>
            </a:pPr>
            <a:r>
              <a:rPr lang="en-US" sz="950" dirty="0">
                <a:solidFill>
                  <a:srgbClr val="12141A"/>
                </a:solidFill>
                <a:latin typeface="Arial" pitchFamily="34" charset="0"/>
                <a:ea typeface="Arial" pitchFamily="34" charset="-122"/>
                <a:cs typeface="Arial" pitchFamily="34" charset="-120"/>
              </a:rPr>
              <a:t>The dividend is the binding constraint, and Auction 113 shows it working: Verizon’s $3.16B of winning bids is 37% of its entire FY2025 free cash flow after dividends of $8,645M, while T-Mobile bought more licences for a tenth of the money. On the same basis Comcast had $17.0B and Charter $4.4B of free cash flow after dividends. The $33.8B sits against roughly $337B of combined long-term debt less cash.</a:t>
            </a:r>
            <a:endParaRPr lang="en-US" sz="950" dirty="0"/>
          </a:p>
        </p:txBody>
      </p:sp>
      <p:sp>
        <p:nvSpPr>
          <p:cNvPr id="23" name="Text 20"/>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FY2025 Forms 10-K and Q2 2026 Forms 10-Q, read from filed XBRL tags; retrieved 17 Sep 2026. Free cash flow is operating cash flow less capital expenditure as filed; capex tagging is inconsistent between filers. T-Mobile’s long-term debt is as reported at 31 Dec 2025, because its Q2 2026 filing does not tag the same line. Carrying values are accounting measures, not market values.</a:t>
            </a:r>
            <a:r>
              <a:rPr sz="800">
                <a:solidFill>
                  <a:srgbClr val="6E7280"/>
                </a:solidFill>
                <a:latin typeface="Arial"/>
              </a:rPr>
              <a:t>  © 2026 Blue Prysm · Free to use and adapt, attribution asked · blueprysm.com</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3405226" cy="256032"/>
          </a:xfrm>
          <a:prstGeom prst="roundRect">
            <a:avLst>
              <a:gd name="adj" fmla="val 14286"/>
            </a:avLst>
          </a:prstGeom>
          <a:solidFill>
            <a:srgbClr val="005DD6"/>
          </a:solidFill>
          <a:ln/>
        </p:spPr>
        <p:txBody>
          <a:bodyPr/>
          <a:p/>
        </p:txBody>
      </p:sp>
      <p:sp>
        <p:nvSpPr>
          <p:cNvPr id="3" name="Text 1"/>
          <p:cNvSpPr txBox="1"/>
          <p:nvPr/>
        </p:nvSpPr>
        <p:spPr>
          <a:xfrm>
            <a:off x="566928" y="329184"/>
            <a:ext cx="3405226"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6 · THE SATELLITE BALANCE SHEETS</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Freedom without cash</a:t>
            </a:r>
            <a:endParaRPr lang="en-US" sz="2900" dirty="0"/>
          </a:p>
        </p:txBody>
      </p:sp>
      <p:sp>
        <p:nvSpPr>
          <p:cNvPr id="5" name="Text 3"/>
          <p:cNvSpPr txBox="1"/>
          <p:nvPr/>
        </p:nvSpPr>
        <p:spPr>
          <a:xfrm>
            <a:off x="566928" y="1243584"/>
            <a:ext cx="1060704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On the satellite side there is no dividend to protect and no legacy network to maintain, so in principle every dollar is available for the build, and there are very few dollars.</a:t>
            </a:r>
            <a:endParaRPr lang="en-US" sz="12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66928" y="1828800"/>
          <a:ext cx="6711696" cy="914400"/>
        </p:xfrm>
        <a:graphic>
          <a:graphicData uri="http://schemas.openxmlformats.org/drawingml/2006/table">
            <a:tbl>
              <a:tblPr/>
              <a:tblGrid>
                <a:gridCol w="2212848"/>
                <a:gridCol w="1124712"/>
                <a:gridCol w="1399032"/>
                <a:gridCol w="987552"/>
                <a:gridCol w="987552"/>
              </a:tblGrid>
              <a:tr h="338328">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$M, as filed</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EchoStar</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AST SpaceMobile</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Globalstar</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Iridium</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Revenue FY2025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15,005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70.9</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273</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872</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Net income FY2025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−14,497</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−342</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−9</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+114</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Operating cash flow FY2025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−99</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−72</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622</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400</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Capex FY2025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966</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1,065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5.5 ²</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100</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Revenue H1 2026</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7,244</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46</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135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444</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Capex H1 2026</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226</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859</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3</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52</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Operating cash flow H1 2026</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228</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−145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160</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186</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Cash, 30 Jun 2026</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440</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2,288</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410</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184</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Long-term debt</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15,985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2,963</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307</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1,757 ¹</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bl>
          </a:graphicData>
        </a:graphic>
      </p:graphicFrame>
      <p:sp>
        <p:nvSpPr>
          <p:cNvPr id="7" name="Text 4"/>
          <p:cNvSpPr txBox="1"/>
          <p:nvPr/>
        </p:nvSpPr>
        <p:spPr>
          <a:xfrm>
            <a:off x="566928" y="5285232"/>
            <a:ext cx="6711696" cy="658368"/>
          </a:xfrm>
          <a:prstGeom prst="rect">
            <a:avLst/>
          </a:prstGeom>
          <a:noFill/>
          <a:ln/>
        </p:spPr>
        <p:txBody>
          <a:bodyPr wrap="square" lIns="0" tIns="0" rIns="0" bIns="0" rtlCol="0" anchor="t"/>
          <a:lstStyle/>
          <a:p>
            <a:pPr indent="0" marL="0">
              <a:lnSpc>
                <a:spcPct val="112000"/>
              </a:lnSpc>
              <a:buNone/>
            </a:pPr>
            <a:r>
              <a:rPr lang="en-US" sz="850" dirty="0">
                <a:solidFill>
                  <a:srgbClr val="5B6070"/>
                </a:solidFill>
                <a:latin typeface="Arial" pitchFamily="34" charset="0"/>
                <a:ea typeface="Arial" pitchFamily="34" charset="-122"/>
                <a:cs typeface="Arial" pitchFamily="34" charset="-120"/>
              </a:rPr>
              <a:t>¹ As reported at 31 Dec 2025; the Q2 2026 filing does not tag the same line.  ² Globalstar tags only $5.5M of other property and equipment purchases and does not tag constellation spending as capital expenditure; its FY2025 net cash used in investing activities was $550.4M, which is not comparable with the capex line above.</a:t>
            </a:r>
            <a:endParaRPr lang="en-US" sz="850" dirty="0"/>
          </a:p>
        </p:txBody>
      </p:sp>
      <p:sp>
        <p:nvSpPr>
          <p:cNvPr id="8" name="Shape 5"/>
          <p:cNvSpPr/>
          <p:nvPr/>
        </p:nvSpPr>
        <p:spPr>
          <a:xfrm>
            <a:off x="7552944" y="1828800"/>
            <a:ext cx="4071823" cy="841248"/>
          </a:xfrm>
          <a:prstGeom prst="roundRect">
            <a:avLst>
              <a:gd name="adj" fmla="val 5435"/>
            </a:avLst>
          </a:prstGeom>
          <a:solidFill>
            <a:srgbClr val="E7EDF9"/>
          </a:solidFill>
          <a:ln/>
        </p:spPr>
        <p:txBody>
          <a:bodyPr/>
          <a:p/>
        </p:txBody>
      </p:sp>
      <p:sp>
        <p:nvSpPr>
          <p:cNvPr id="9" name="Text 6"/>
          <p:cNvSpPr txBox="1"/>
          <p:nvPr/>
        </p:nvSpPr>
        <p:spPr>
          <a:xfrm>
            <a:off x="7680960" y="1920240"/>
            <a:ext cx="3815791" cy="420624"/>
          </a:xfrm>
          <a:prstGeom prst="rect">
            <a:avLst/>
          </a:prstGeom>
          <a:noFill/>
          <a:ln/>
        </p:spPr>
        <p:txBody>
          <a:bodyPr wrap="square" lIns="0" tIns="0" rIns="0" bIns="0" rtlCol="0" anchor="ctr"/>
          <a:lstStyle/>
          <a:p>
            <a:pPr algn="l" indent="0" marL="0">
              <a:lnSpc>
                <a:spcPct val="90000"/>
              </a:lnSpc>
              <a:buNone/>
            </a:pPr>
            <a:r>
              <a:rPr lang="en-US" sz="2100" b="1" dirty="0">
                <a:solidFill>
                  <a:srgbClr val="005DD6"/>
                </a:solidFill>
                <a:latin typeface="Arial" pitchFamily="34" charset="0"/>
                <a:ea typeface="Arial" pitchFamily="34" charset="-122"/>
                <a:cs typeface="Arial" pitchFamily="34" charset="-120"/>
              </a:rPr>
              <a:t>≈ 14 months</a:t>
            </a:r>
            <a:endParaRPr lang="en-US" sz="2100" dirty="0"/>
          </a:p>
        </p:txBody>
      </p:sp>
      <p:sp>
        <p:nvSpPr>
          <p:cNvPr id="10" name="Text 7"/>
          <p:cNvSpPr txBox="1"/>
          <p:nvPr/>
        </p:nvSpPr>
        <p:spPr>
          <a:xfrm>
            <a:off x="7680960" y="2299899"/>
            <a:ext cx="3815791" cy="336499"/>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AST’s runway on $2,288M of cash at the current half-year rate of spend, before new financing</a:t>
            </a:r>
            <a:endParaRPr lang="en-US" sz="950" dirty="0"/>
          </a:p>
        </p:txBody>
      </p:sp>
      <p:sp>
        <p:nvSpPr>
          <p:cNvPr id="11" name="Shape 8"/>
          <p:cNvSpPr/>
          <p:nvPr/>
        </p:nvSpPr>
        <p:spPr>
          <a:xfrm>
            <a:off x="7552944" y="2761488"/>
            <a:ext cx="4071823" cy="841248"/>
          </a:xfrm>
          <a:prstGeom prst="roundRect">
            <a:avLst>
              <a:gd name="adj" fmla="val 5435"/>
            </a:avLst>
          </a:prstGeom>
          <a:solidFill>
            <a:srgbClr val="E7EDF9"/>
          </a:solidFill>
          <a:ln/>
        </p:spPr>
        <p:txBody>
          <a:bodyPr/>
          <a:p/>
        </p:txBody>
      </p:sp>
      <p:sp>
        <p:nvSpPr>
          <p:cNvPr id="12" name="Text 9"/>
          <p:cNvSpPr txBox="1"/>
          <p:nvPr/>
        </p:nvSpPr>
        <p:spPr>
          <a:xfrm>
            <a:off x="7680960" y="2852928"/>
            <a:ext cx="3815791" cy="420624"/>
          </a:xfrm>
          <a:prstGeom prst="rect">
            <a:avLst/>
          </a:prstGeom>
          <a:noFill/>
          <a:ln/>
        </p:spPr>
        <p:txBody>
          <a:bodyPr wrap="square" lIns="0" tIns="0" rIns="0" bIns="0" rtlCol="0" anchor="ctr"/>
          <a:lstStyle/>
          <a:p>
            <a:pPr algn="l" indent="0" marL="0">
              <a:lnSpc>
                <a:spcPct val="90000"/>
              </a:lnSpc>
              <a:buNone/>
            </a:pPr>
            <a:r>
              <a:rPr lang="en-US" sz="2100" b="1" dirty="0">
                <a:solidFill>
                  <a:srgbClr val="005DD6"/>
                </a:solidFill>
                <a:latin typeface="Arial" pitchFamily="34" charset="0"/>
                <a:ea typeface="Arial" pitchFamily="34" charset="-122"/>
                <a:cs typeface="Arial" pitchFamily="34" charset="-120"/>
              </a:rPr>
              <a:t>$34.5B</a:t>
            </a:r>
            <a:endParaRPr lang="en-US" sz="2100" dirty="0"/>
          </a:p>
        </p:txBody>
      </p:sp>
      <p:sp>
        <p:nvSpPr>
          <p:cNvPr id="13" name="Text 10"/>
          <p:cNvSpPr txBox="1"/>
          <p:nvPr/>
        </p:nvSpPr>
        <p:spPr>
          <a:xfrm>
            <a:off x="7680960" y="3232587"/>
            <a:ext cx="3815791" cy="336499"/>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EchoStar’s FCC authorisations, carried at $34,548,952,000 on 31 Dec 2025, in a year it reported a $14.5B net loss</a:t>
            </a:r>
            <a:endParaRPr lang="en-US" sz="950" dirty="0"/>
          </a:p>
        </p:txBody>
      </p:sp>
      <p:sp>
        <p:nvSpPr>
          <p:cNvPr id="14" name="Shape 11"/>
          <p:cNvSpPr/>
          <p:nvPr/>
        </p:nvSpPr>
        <p:spPr>
          <a:xfrm>
            <a:off x="7552944" y="3694176"/>
            <a:ext cx="4071823" cy="1536192"/>
          </a:xfrm>
          <a:prstGeom prst="roundRect">
            <a:avLst>
              <a:gd name="adj" fmla="val 2381"/>
            </a:avLst>
          </a:prstGeom>
          <a:solidFill>
            <a:srgbClr val="FFFFFF"/>
          </a:solidFill>
          <a:ln w="9525">
            <a:solidFill>
              <a:srgbClr val="DCDAD3"/>
            </a:solidFill>
            <a:prstDash val="solid"/>
          </a:ln>
        </p:spPr>
        <p:txBody>
          <a:bodyPr/>
          <a:p/>
        </p:txBody>
      </p:sp>
      <p:sp>
        <p:nvSpPr>
          <p:cNvPr id="15" name="Text 12"/>
          <p:cNvSpPr txBox="1"/>
          <p:nvPr/>
        </p:nvSpPr>
        <p:spPr>
          <a:xfrm>
            <a:off x="7735824" y="3803904"/>
            <a:ext cx="3706063" cy="201168"/>
          </a:xfrm>
          <a:prstGeom prst="rect">
            <a:avLst/>
          </a:prstGeom>
          <a:noFill/>
          <a:ln/>
        </p:spPr>
        <p:txBody>
          <a:bodyPr wrap="square" lIns="0" tIns="0" rIns="0" bIns="0" rtlCol="0" anchor="ctr"/>
          <a:lstStyle/>
          <a:p>
            <a:pPr indent="0" marL="0">
              <a:buNone/>
            </a:pPr>
            <a:r>
              <a:rPr lang="en-US" sz="850" b="1" spc="100" kern="0" dirty="0">
                <a:solidFill>
                  <a:srgbClr val="005DD6"/>
                </a:solidFill>
                <a:latin typeface="Arial" pitchFamily="34" charset="0"/>
                <a:ea typeface="Arial" pitchFamily="34" charset="-122"/>
                <a:cs typeface="Arial" pitchFamily="34" charset="-120"/>
              </a:rPr>
              <a:t>BOTH INCUMBENTS ARE BEING BOUGHT</a:t>
            </a:r>
            <a:endParaRPr lang="en-US" sz="850" dirty="0"/>
          </a:p>
        </p:txBody>
      </p:sp>
      <p:sp>
        <p:nvSpPr>
          <p:cNvPr id="16" name="Text 13"/>
          <p:cNvSpPr txBox="1"/>
          <p:nvPr/>
        </p:nvSpPr>
        <p:spPr>
          <a:xfrm>
            <a:off x="7735824" y="4041648"/>
            <a:ext cx="3706063" cy="1115568"/>
          </a:xfrm>
          <a:prstGeom prst="rect">
            <a:avLst/>
          </a:prstGeom>
          <a:noFill/>
          <a:ln/>
        </p:spPr>
        <p:txBody>
          <a:bodyPr wrap="square" lIns="0" tIns="0" rIns="0" bIns="0" rtlCol="0" anchor="t"/>
          <a:lstStyle/>
          <a:p>
            <a:pPr indent="0" marL="0">
              <a:lnSpc>
                <a:spcPct val="110000"/>
              </a:lnSpc>
              <a:buNone/>
            </a:pPr>
            <a:r>
              <a:rPr lang="en-US" sz="950" dirty="0">
                <a:solidFill>
                  <a:srgbClr val="12141A"/>
                </a:solidFill>
                <a:latin typeface="Arial" pitchFamily="34" charset="0"/>
                <a:ea typeface="Arial" pitchFamily="34" charset="-122"/>
                <a:cs typeface="Arial" pitchFamily="34" charset="-120"/>
              </a:rPr>
              <a:t>Globalstar: Amazon, merger agreement of 13 April 2026, at $90.00 per share in cash or, at the holder’s election, 0.3210 Amazon shares. Iridium: Rocket Lab, merger agreement of 28 June 2026, at $27.00 per share in cash plus stock at an exchange ratio between 0.2400 and 0.4000; Iridium’s lenders consented on 15 September 2026.</a:t>
            </a:r>
            <a:endParaRPr lang="en-US" sz="950" dirty="0"/>
          </a:p>
        </p:txBody>
      </p:sp>
      <p:sp>
        <p:nvSpPr>
          <p:cNvPr id="17" name="Shape 14"/>
          <p:cNvSpPr/>
          <p:nvPr/>
        </p:nvSpPr>
        <p:spPr>
          <a:xfrm>
            <a:off x="7552944" y="5340096"/>
            <a:ext cx="4071823" cy="859536"/>
          </a:xfrm>
          <a:prstGeom prst="roundRect">
            <a:avLst>
              <a:gd name="adj" fmla="val 4255"/>
            </a:avLst>
          </a:prstGeom>
          <a:solidFill>
            <a:srgbClr val="12141A"/>
          </a:solidFill>
          <a:ln/>
        </p:spPr>
        <p:txBody>
          <a:bodyPr/>
          <a:p/>
        </p:txBody>
      </p:sp>
      <p:sp>
        <p:nvSpPr>
          <p:cNvPr id="18" name="Text 15"/>
          <p:cNvSpPr txBox="1"/>
          <p:nvPr/>
        </p:nvSpPr>
        <p:spPr>
          <a:xfrm>
            <a:off x="7754112" y="5340096"/>
            <a:ext cx="3669487" cy="859536"/>
          </a:xfrm>
          <a:prstGeom prst="rect">
            <a:avLst/>
          </a:prstGeom>
          <a:noFill/>
          <a:ln/>
        </p:spPr>
        <p:txBody>
          <a:bodyPr wrap="square" lIns="0" tIns="0" rIns="0" bIns="0" rtlCol="0" anchor="ctr"/>
          <a:lstStyle/>
          <a:p>
            <a:pPr indent="0" marL="0">
              <a:lnSpc>
                <a:spcPct val="108000"/>
              </a:lnSpc>
              <a:buNone/>
            </a:pPr>
            <a:r>
              <a:rPr lang="en-US" sz="1100" b="1" dirty="0">
                <a:solidFill>
                  <a:srgbClr val="F6F5F2"/>
                </a:solidFill>
                <a:latin typeface="Arial" pitchFamily="34" charset="0"/>
                <a:ea typeface="Arial" pitchFamily="34" charset="-122"/>
                <a:cs typeface="Arial" pitchFamily="34" charset="-120"/>
              </a:rPr>
              <a:t>The pattern is not distress. Owned mobile-satellite spectrum has become an input somebody else wants, and the buyers are Amazon, Rocket Lab and SpaceX. None of them is a telecom incumbent.</a:t>
            </a:r>
            <a:endParaRPr lang="en-US" sz="1100" dirty="0"/>
          </a:p>
        </p:txBody>
      </p:sp>
      <p:sp>
        <p:nvSpPr>
          <p:cNvPr id="19" name="Text 16"/>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FY2025 Forms 10-K, Q2 2026 Forms 10-Q and Forms 8-K as dated, read from filed XBRL tags; retrieved 17 Sep 2026. Announced mergers are agreements, not completions, and remain subject to conditions and approvals. SpaceX files nothing, so the most important balance sheet in this market is invisible. None of this is investment advice and no securities are valued here.</a:t>
            </a:r>
            <a:r>
              <a:rPr sz="800">
                <a:solidFill>
                  <a:srgbClr val="6E7280"/>
                </a:solidFill>
                <a:latin typeface="Arial"/>
              </a:rPr>
              <a:t>  © 2026 Blue Prysm · Free to use and adapt, attribution asked · blueprysm.com</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2227478" cy="256032"/>
          </a:xfrm>
          <a:prstGeom prst="roundRect">
            <a:avLst>
              <a:gd name="adj" fmla="val 14286"/>
            </a:avLst>
          </a:prstGeom>
          <a:solidFill>
            <a:srgbClr val="005DD6"/>
          </a:solidFill>
          <a:ln/>
        </p:spPr>
        <p:txBody>
          <a:bodyPr/>
          <a:p/>
        </p:txBody>
      </p:sp>
      <p:sp>
        <p:nvSpPr>
          <p:cNvPr id="3" name="Text 1"/>
          <p:cNvSpPr txBox="1"/>
          <p:nvPr/>
        </p:nvSpPr>
        <p:spPr>
          <a:xfrm>
            <a:off x="566928" y="329184"/>
            <a:ext cx="2227478"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7 · THE SIX MODELS</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The six ways to sell mobile service from orbit</a:t>
            </a:r>
            <a:endParaRPr lang="en-US" sz="2900" dirty="0"/>
          </a:p>
        </p:txBody>
      </p:sp>
      <p:sp>
        <p:nvSpPr>
          <p:cNvPr id="5" name="Text 3"/>
          <p:cNvSpPr txBox="1"/>
          <p:nvPr/>
        </p:nvSpPr>
        <p:spPr>
          <a:xfrm>
            <a:off x="566928" y="1243584"/>
            <a:ext cx="1024128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The rows below are ordered by how established each model is, which is not the same as how much each is discussed. That ordering is Blue Prysm’s judgement; the status attached to each row is not.</a:t>
            </a:r>
            <a:endParaRPr lang="en-US" sz="12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66928" y="1847088"/>
          <a:ext cx="11057839" cy="914400"/>
        </p:xfrm>
        <a:graphic>
          <a:graphicData uri="http://schemas.openxmlformats.org/drawingml/2006/table">
            <a:tbl>
              <a:tblPr/>
              <a:tblGrid>
                <a:gridCol w="3986784"/>
                <a:gridCol w="2011680"/>
                <a:gridCol w="5056632"/>
              </a:tblGrid>
              <a:tr h="420624">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Model</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Who owns the customer</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Status on the public record</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r>
              <a:tr h="420624">
                <a:tc>
                  <a:txBody>
                    <a:bodyPr/>
                    <a:lstStyle/>
                    <a:p>
                      <a:pPr indent="0" marL="0">
                        <a:buNone/>
                      </a:pPr>
                      <a:r>
                        <a:rPr lang="en-US" sz="1000" dirty="0">
                          <a:solidFill>
                            <a:srgbClr val="12141A"/>
                          </a:solidFill>
                          <a:latin typeface="Arial" pitchFamily="34" charset="0"/>
                          <a:ea typeface="Arial" pitchFamily="34" charset="-122"/>
                          <a:cs typeface="Arial" pitchFamily="34" charset="-120"/>
                        </a:rPr>
                        <a:t>Wholesale supplemental coverage over a carrier’s spectrum</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The carrier</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Live and licensed. T-Mobile with Starlink; AT&amp;T and Verizon with AST</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420624">
                <a:tc>
                  <a:txBody>
                    <a:bodyPr/>
                    <a:lstStyle/>
                    <a:p>
                      <a:pPr indent="0" marL="0">
                        <a:buNone/>
                      </a:pPr>
                      <a:r>
                        <a:rPr lang="en-US" sz="1000" dirty="0">
                          <a:solidFill>
                            <a:srgbClr val="12141A"/>
                          </a:solidFill>
                          <a:latin typeface="Arial" pitchFamily="34" charset="0"/>
                          <a:ea typeface="Arial" pitchFamily="34" charset="-122"/>
                          <a:cs typeface="Arial" pitchFamily="34" charset="-120"/>
                        </a:rPr>
                        <a:t>Facilities-based carrier on owned spectrum</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The satellite operator</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Permitted and stated. FCC tech-neutral waivers, 12 May 2026; SpaceX has said it intends to</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420624">
                <a:tc>
                  <a:txBody>
                    <a:bodyPr/>
                    <a:lstStyle/>
                    <a:p>
                      <a:pPr indent="0" marL="0">
                        <a:buNone/>
                      </a:pPr>
                      <a:r>
                        <a:rPr lang="en-US" sz="1000" dirty="0">
                          <a:solidFill>
                            <a:srgbClr val="12141A"/>
                          </a:solidFill>
                          <a:latin typeface="Arial" pitchFamily="34" charset="0"/>
                          <a:ea typeface="Arial" pitchFamily="34" charset="-122"/>
                          <a:cs typeface="Arial" pitchFamily="34" charset="-120"/>
                        </a:rPr>
                        <a:t>Small cells at customer premises, with satellite backhaul</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The satellite operator</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Described publicly by SpaceX; no filing found. Dismissed on the record by T-Mobile</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420624">
                <a:tc>
                  <a:txBody>
                    <a:bodyPr/>
                    <a:lstStyle/>
                    <a:p>
                      <a:pPr indent="0" marL="0">
                        <a:buNone/>
                      </a:pPr>
                      <a:r>
                        <a:rPr lang="en-US" sz="1000" dirty="0">
                          <a:solidFill>
                            <a:srgbClr val="12141A"/>
                          </a:solidFill>
                          <a:latin typeface="Arial" pitchFamily="34" charset="0"/>
                          <a:ea typeface="Arial" pitchFamily="34" charset="-122"/>
                          <a:cs typeface="Arial" pitchFamily="34" charset="-120"/>
                        </a:rPr>
                        <a:t>MVNO onto an incumbent network</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Shared, badly</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Publicly declined by each of the three carriers in 2026, in remarks reaching this analysis through trade reporting</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420624">
                <a:tc>
                  <a:txBody>
                    <a:bodyPr/>
                    <a:lstStyle/>
                    <a:p>
                      <a:pPr indent="0" marL="0">
                        <a:buNone/>
                      </a:pPr>
                      <a:r>
                        <a:rPr lang="en-US" sz="1000" dirty="0">
                          <a:solidFill>
                            <a:srgbClr val="12141A"/>
                          </a:solidFill>
                          <a:latin typeface="Arial" pitchFamily="34" charset="0"/>
                          <a:ea typeface="Arial" pitchFamily="34" charset="-122"/>
                          <a:cs typeface="Arial" pitchFamily="34" charset="-120"/>
                        </a:rPr>
                        <a:t>Unlicensed direct-to-device</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Whoever ships the device</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Proposed rulemaking only. ET Docket 26-169, circulated for the 6 Aug 2026 open meeting</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420624">
                <a:tc>
                  <a:txBody>
                    <a:bodyPr/>
                    <a:lstStyle/>
                    <a:p>
                      <a:pPr indent="0" marL="0">
                        <a:buNone/>
                      </a:pPr>
                      <a:r>
                        <a:rPr lang="en-US" sz="1000" dirty="0">
                          <a:solidFill>
                            <a:srgbClr val="12141A"/>
                          </a:solidFill>
                          <a:latin typeface="Arial" pitchFamily="34" charset="0"/>
                          <a:ea typeface="Arial" pitchFamily="34" charset="-122"/>
                          <a:cs typeface="Arial" pitchFamily="34" charset="-120"/>
                        </a:rPr>
                        <a:t>WiFi offload as a satellite play</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 </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Commentary only. No announcement or filing by anyone was found</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bl>
          </a:graphicData>
        </a:graphic>
      </p:graphicFrame>
      <p:sp>
        <p:nvSpPr>
          <p:cNvPr id="7" name="Shape 4"/>
          <p:cNvSpPr/>
          <p:nvPr/>
        </p:nvSpPr>
        <p:spPr>
          <a:xfrm>
            <a:off x="566928" y="5175504"/>
            <a:ext cx="11057839" cy="530352"/>
          </a:xfrm>
          <a:prstGeom prst="roundRect">
            <a:avLst>
              <a:gd name="adj" fmla="val 6897"/>
            </a:avLst>
          </a:prstGeom>
          <a:solidFill>
            <a:srgbClr val="12141A"/>
          </a:solidFill>
          <a:ln/>
        </p:spPr>
        <p:txBody>
          <a:bodyPr/>
          <a:p/>
        </p:txBody>
      </p:sp>
      <p:sp>
        <p:nvSpPr>
          <p:cNvPr id="8" name="Text 5"/>
          <p:cNvSpPr txBox="1"/>
          <p:nvPr/>
        </p:nvSpPr>
        <p:spPr>
          <a:xfrm>
            <a:off x="768096" y="5175504"/>
            <a:ext cx="10655503" cy="530352"/>
          </a:xfrm>
          <a:prstGeom prst="rect">
            <a:avLst/>
          </a:prstGeom>
          <a:noFill/>
          <a:ln/>
        </p:spPr>
        <p:txBody>
          <a:bodyPr wrap="square" lIns="0" tIns="0" rIns="0" bIns="0" rtlCol="0" anchor="ctr"/>
          <a:lstStyle/>
          <a:p>
            <a:pPr indent="0" marL="0">
              <a:lnSpc>
                <a:spcPct val="108000"/>
              </a:lnSpc>
              <a:buNone/>
            </a:pPr>
            <a:r>
              <a:rPr lang="en-US" sz="1250" b="1" dirty="0">
                <a:solidFill>
                  <a:srgbClr val="F6F5F2"/>
                </a:solidFill>
                <a:latin typeface="Arial" pitchFamily="34" charset="0"/>
                <a:ea typeface="Arial" pitchFamily="34" charset="-122"/>
                <a:cs typeface="Arial" pitchFamily="34" charset="-120"/>
              </a:rPr>
              <a:t>An MVNO is the cheap way into mobile, and the expensive way is the one now on the table.</a:t>
            </a:r>
            <a:endParaRPr lang="en-US" sz="1250" dirty="0"/>
          </a:p>
        </p:txBody>
      </p:sp>
      <p:sp>
        <p:nvSpPr>
          <p:cNvPr id="9" name="Text 6"/>
          <p:cNvSpPr txBox="1"/>
          <p:nvPr/>
        </p:nvSpPr>
        <p:spPr>
          <a:xfrm>
            <a:off x="566928" y="5852160"/>
            <a:ext cx="11057839" cy="402336"/>
          </a:xfrm>
          <a:prstGeom prst="rect">
            <a:avLst/>
          </a:prstGeom>
          <a:noFill/>
          <a:ln/>
        </p:spPr>
        <p:txBody>
          <a:bodyPr wrap="square" lIns="0" tIns="0" rIns="0" bIns="0" rtlCol="0" anchor="t"/>
          <a:lstStyle/>
          <a:p>
            <a:pPr indent="0" marL="0">
              <a:lnSpc>
                <a:spcPct val="112000"/>
              </a:lnSpc>
              <a:buNone/>
            </a:pPr>
            <a:r>
              <a:rPr lang="en-US" sz="1000" dirty="0">
                <a:solidFill>
                  <a:srgbClr val="5B6070"/>
                </a:solidFill>
                <a:latin typeface="Arial" pitchFamily="34" charset="0"/>
                <a:ea typeface="Arial" pitchFamily="34" charset="-122"/>
                <a:cs typeface="Arial" pitchFamily="34" charset="-120"/>
              </a:rPr>
              <a:t>The MVNO row is the one most often assumed and least supported: each of the three incumbents has separately said in public that it is not offering one to a satellite operator, three separate refusals rather than one industry position stated once.</a:t>
            </a:r>
            <a:endParaRPr lang="en-US" sz="1000" dirty="0"/>
          </a:p>
        </p:txBody>
      </p:sp>
      <p:sp>
        <p:nvSpPr>
          <p:cNvPr id="10" name="Text 7"/>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Status column: FCC authorization orders and the FCC market licence file (13 Sep 2026) for the licensed rows; ET Docket 26-169 for the proposed rulemaking; company statements reaching this analysis through trade reporting (Light Reading, Fierce Network, RCR Wireless and telecoms.com) for the rest. No transcripts were obtained, and remarks are paraphrased rather than quoted where marked.  © 2026 Blue Prysm · Free to use and adapt, attribution asked · blueprysm.com</a:t>
            </a:r>
            <a:r>
              <a:rPr sz="800">
                <a:solidFill>
                  <a:srgbClr val="6E7280"/>
                </a:solidFill>
                <a:latin typeface="Arial"/>
              </a:rPr>
              <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2141A"/>
        </a:solidFill>
      </p:bgPr>
    </p:bg>
    <p:spTree>
      <p:nvGrpSpPr>
        <p:cNvPr id="1" name=""/>
        <p:cNvGrpSpPr/>
        <p:nvPr/>
      </p:nvGrpSpPr>
      <p:grpSpPr>
        <a:xfrm>
          <a:off x="0" y="0"/>
          <a:ext cx="0" cy="0"/>
          <a:chOff x="0" y="0"/>
          <a:chExt cx="0" cy="0"/>
        </a:xfrm>
      </p:grpSpPr>
      <p:sp>
        <p:nvSpPr>
          <p:cNvPr id="2" name="Shape 0"/>
          <p:cNvSpPr/>
          <p:nvPr/>
        </p:nvSpPr>
        <p:spPr>
          <a:xfrm>
            <a:off x="566928" y="329184"/>
            <a:ext cx="2143354" cy="256032"/>
          </a:xfrm>
          <a:prstGeom prst="roundRect">
            <a:avLst>
              <a:gd name="adj" fmla="val 14286"/>
            </a:avLst>
          </a:prstGeom>
          <a:solidFill>
            <a:srgbClr val="005DD6"/>
          </a:solidFill>
          <a:ln/>
        </p:spPr>
        <p:txBody>
          <a:bodyPr/>
          <a:p/>
        </p:txBody>
      </p:sp>
      <p:sp>
        <p:nvSpPr>
          <p:cNvPr id="3" name="Text 1"/>
          <p:cNvSpPr txBox="1"/>
          <p:nvPr/>
        </p:nvSpPr>
        <p:spPr>
          <a:xfrm>
            <a:off x="566928" y="329184"/>
            <a:ext cx="2143354"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7 · TWO SCENARIOS</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F6F5F2"/>
                </a:solidFill>
                <a:latin typeface="Arial" pitchFamily="34" charset="0"/>
                <a:ea typeface="Arial" pitchFamily="34" charset="-122"/>
                <a:cs typeface="Arial" pitchFamily="34" charset="-120"/>
              </a:rPr>
              <a:t>Two scenarios, and no probability attached to either</a:t>
            </a:r>
            <a:endParaRPr lang="en-US" sz="2900" dirty="0"/>
          </a:p>
        </p:txBody>
      </p:sp>
      <p:sp>
        <p:nvSpPr>
          <p:cNvPr id="5" name="Text 3"/>
          <p:cNvSpPr txBox="1"/>
          <p:nvPr/>
        </p:nvSpPr>
        <p:spPr>
          <a:xfrm>
            <a:off x="566928" y="1261872"/>
            <a:ext cx="10698480" cy="493776"/>
          </a:xfrm>
          <a:prstGeom prst="rect">
            <a:avLst/>
          </a:prstGeom>
          <a:noFill/>
          <a:ln/>
        </p:spPr>
        <p:txBody>
          <a:bodyPr wrap="square" lIns="0" tIns="0" rIns="0" bIns="0" rtlCol="0" anchor="t"/>
          <a:lstStyle/>
          <a:p>
            <a:pPr indent="0" marL="0">
              <a:lnSpc>
                <a:spcPct val="116000"/>
              </a:lnSpc>
              <a:buNone/>
            </a:pPr>
            <a:r>
              <a:rPr lang="en-US" sz="1200" dirty="0">
                <a:solidFill>
                  <a:srgbClr val="A9B0C0"/>
                </a:solidFill>
                <a:latin typeface="Arial" pitchFamily="34" charset="0"/>
                <a:ea typeface="Arial" pitchFamily="34" charset="-122"/>
                <a:cs typeface="Arial" pitchFamily="34" charset="-120"/>
              </a:rPr>
              <a:t>Neither scenario below is presented as more likely than the other, and no probability attaches to either. What can be established is what each path requires, what the two sides are publicly asserting, and what would be observable first if either were happening.</a:t>
            </a:r>
            <a:endParaRPr lang="en-US" sz="1200" dirty="0"/>
          </a:p>
        </p:txBody>
      </p:sp>
      <p:sp>
        <p:nvSpPr>
          <p:cNvPr id="6" name="Shape 4"/>
          <p:cNvSpPr/>
          <p:nvPr/>
        </p:nvSpPr>
        <p:spPr>
          <a:xfrm>
            <a:off x="566928" y="1920240"/>
            <a:ext cx="5391760" cy="3419856"/>
          </a:xfrm>
          <a:prstGeom prst="roundRect">
            <a:avLst>
              <a:gd name="adj" fmla="val 1070"/>
            </a:avLst>
          </a:prstGeom>
          <a:solidFill>
            <a:srgbClr val="1B1E26"/>
          </a:solidFill>
          <a:ln w="9525">
            <a:solidFill>
              <a:srgbClr val="2E3440"/>
            </a:solidFill>
            <a:prstDash val="solid"/>
          </a:ln>
        </p:spPr>
        <p:txBody>
          <a:bodyPr/>
          <a:p/>
        </p:txBody>
      </p:sp>
      <p:sp>
        <p:nvSpPr>
          <p:cNvPr id="7" name="Text 5"/>
          <p:cNvSpPr txBox="1"/>
          <p:nvPr/>
        </p:nvSpPr>
        <p:spPr>
          <a:xfrm>
            <a:off x="786384" y="2048256"/>
            <a:ext cx="4952848" cy="292608"/>
          </a:xfrm>
          <a:prstGeom prst="rect">
            <a:avLst/>
          </a:prstGeom>
          <a:noFill/>
          <a:ln/>
        </p:spPr>
        <p:txBody>
          <a:bodyPr wrap="square" lIns="0" tIns="0" rIns="0" bIns="0" rtlCol="0" anchor="ctr"/>
          <a:lstStyle/>
          <a:p>
            <a:pPr indent="0" marL="0">
              <a:buNone/>
            </a:pPr>
            <a:r>
              <a:rPr lang="en-US" sz="1400" b="1" dirty="0">
                <a:solidFill>
                  <a:srgbClr val="58D1FC"/>
                </a:solidFill>
                <a:latin typeface="Arial" pitchFamily="34" charset="0"/>
                <a:ea typeface="Arial" pitchFamily="34" charset="-122"/>
                <a:cs typeface="Arial" pitchFamily="34" charset="-120"/>
              </a:rPr>
              <a:t>Scenario A: SpaceX becomes a facilities-based carrier</a:t>
            </a:r>
            <a:endParaRPr lang="en-US" sz="1400" dirty="0"/>
          </a:p>
        </p:txBody>
      </p:sp>
      <p:sp>
        <p:nvSpPr>
          <p:cNvPr id="8" name="Text 6"/>
          <p:cNvSpPr txBox="1"/>
          <p:nvPr/>
        </p:nvSpPr>
        <p:spPr>
          <a:xfrm>
            <a:off x="786384" y="2414016"/>
            <a:ext cx="4952848" cy="201168"/>
          </a:xfrm>
          <a:prstGeom prst="rect">
            <a:avLst/>
          </a:prstGeom>
          <a:noFill/>
          <a:ln/>
        </p:spPr>
        <p:txBody>
          <a:bodyPr wrap="square" lIns="0" tIns="0" rIns="0" bIns="0" rtlCol="0" anchor="ctr"/>
          <a:lstStyle/>
          <a:p>
            <a:pPr indent="0" marL="0">
              <a:buNone/>
            </a:pPr>
            <a:r>
              <a:rPr lang="en-US" sz="850" b="1" spc="110" kern="0" dirty="0">
                <a:solidFill>
                  <a:srgbClr val="A9B0C0"/>
                </a:solidFill>
                <a:latin typeface="Arial" pitchFamily="34" charset="0"/>
                <a:ea typeface="Arial" pitchFamily="34" charset="-122"/>
                <a:cs typeface="Arial" pitchFamily="34" charset="-120"/>
              </a:rPr>
              <a:t>WHAT IT REQUIRES</a:t>
            </a:r>
            <a:endParaRPr lang="en-US" sz="850" dirty="0"/>
          </a:p>
        </p:txBody>
      </p:sp>
      <p:sp>
        <p:nvSpPr>
          <p:cNvPr id="9" name="Text 7"/>
          <p:cNvSpPr txBox="1"/>
          <p:nvPr/>
        </p:nvSpPr>
        <p:spPr>
          <a:xfrm>
            <a:off x="804672" y="2651760"/>
            <a:ext cx="4916272" cy="1463040"/>
          </a:xfrm>
          <a:prstGeom prst="rect">
            <a:avLst/>
          </a:prstGeom>
          <a:noFill/>
          <a:ln/>
        </p:spPr>
        <p:txBody>
          <a:bodyPr wrap="square" lIns="0" tIns="0" rIns="0" bIns="0" rtlCol="0" anchor="t"/>
          <a:lstStyle/>
          <a:p>
            <a:pPr marL="177800" indent="-177800">
              <a:lnSpc>
                <a:spcPct val="110000"/>
              </a:lnSpc>
              <a:spcAft>
                <a:spcPts val="600"/>
              </a:spcAft>
              <a:buSzPct val="100000"/>
              <a:buChar char="•"/>
            </a:pPr>
            <a:r>
              <a:rPr lang="en-US" sz="1050" dirty="0">
                <a:solidFill>
                  <a:srgbClr val="F6F5F2"/>
                </a:solidFill>
                <a:latin typeface="Arial" pitchFamily="34" charset="0"/>
                <a:ea typeface="Arial" pitchFamily="34" charset="-122"/>
                <a:cs typeface="Arial" pitchFamily="34" charset="-120"/>
              </a:rPr>
              <a:t>Regulatory permission: already held, under the waivers of 12 May 2026</a:t>
            </a:r>
            <a:endParaRPr lang="en-US" sz="1050" dirty="0"/>
          </a:p>
          <a:p>
            <a:pPr marL="177800" indent="-177800">
              <a:lnSpc>
                <a:spcPct val="110000"/>
              </a:lnSpc>
              <a:spcAft>
                <a:spcPts val="600"/>
              </a:spcAft>
              <a:buSzPct val="100000"/>
              <a:buChar char="•"/>
            </a:pPr>
            <a:r>
              <a:rPr lang="en-US" sz="1050" dirty="0">
                <a:solidFill>
                  <a:srgbClr val="F6F5F2"/>
                </a:solidFill>
                <a:latin typeface="Arial" pitchFamily="34" charset="0"/>
                <a:ea typeface="Arial" pitchFamily="34" charset="-122"/>
                <a:cs typeface="Arial" pitchFamily="34" charset="-120"/>
              </a:rPr>
              <a:t>Spectrum: 65 MHz owned from the expected closing in late 2027, plus up to 14 MHz at 800 MHz agreed on 8 Oct 2026</a:t>
            </a:r>
            <a:endParaRPr lang="en-US" sz="1050" dirty="0"/>
          </a:p>
          <a:p>
            <a:pPr marL="177800" indent="-177800">
              <a:lnSpc>
                <a:spcPct val="110000"/>
              </a:lnSpc>
              <a:spcAft>
                <a:spcPts val="600"/>
              </a:spcAft>
              <a:buSzPct val="100000"/>
              <a:buChar char="•"/>
            </a:pPr>
            <a:r>
              <a:rPr lang="en-US" sz="1050" dirty="0">
                <a:solidFill>
                  <a:srgbClr val="F6F5F2"/>
                </a:solidFill>
                <a:latin typeface="Arial" pitchFamily="34" charset="0"/>
                <a:ea typeface="Arial" pitchFamily="34" charset="-122"/>
                <a:cs typeface="Arial" pitchFamily="34" charset="-120"/>
              </a:rPr>
              <a:t>Cell sites and backhaul, handset support for its bands, retail distribution, billing and care</a:t>
            </a:r>
            <a:endParaRPr lang="en-US" sz="1050" dirty="0"/>
          </a:p>
          <a:p>
            <a:pPr marL="177800" indent="-177800">
              <a:lnSpc>
                <a:spcPct val="110000"/>
              </a:lnSpc>
              <a:spcAft>
                <a:spcPts val="600"/>
              </a:spcAft>
              <a:buSzPct val="100000"/>
              <a:buChar char="•"/>
            </a:pPr>
            <a:r>
              <a:rPr lang="en-US" sz="1050" dirty="0">
                <a:solidFill>
                  <a:srgbClr val="F6F5F2"/>
                </a:solidFill>
                <a:latin typeface="Arial" pitchFamily="34" charset="0"/>
                <a:ea typeface="Arial" pitchFamily="34" charset="-122"/>
                <a:cs typeface="Arial" pitchFamily="34" charset="-120"/>
              </a:rPr>
              <a:t>Indoor coverage: the hard one; answered on paper by the 800 MHz purchase and a terrestrial deployment, and unbuilt</a:t>
            </a:r>
            <a:endParaRPr lang="en-US" sz="1050" dirty="0"/>
          </a:p>
        </p:txBody>
      </p:sp>
      <p:sp>
        <p:nvSpPr>
          <p:cNvPr id="10" name="Text 8"/>
          <p:cNvSpPr txBox="1"/>
          <p:nvPr/>
        </p:nvSpPr>
        <p:spPr>
          <a:xfrm>
            <a:off x="786384" y="4206240"/>
            <a:ext cx="4952848" cy="1060704"/>
          </a:xfrm>
          <a:prstGeom prst="rect">
            <a:avLst/>
          </a:prstGeom>
          <a:noFill/>
          <a:ln/>
        </p:spPr>
        <p:txBody>
          <a:bodyPr wrap="square" lIns="0" tIns="0" rIns="0" bIns="0" rtlCol="0" anchor="t"/>
          <a:lstStyle/>
          <a:p>
            <a:pPr indent="0" marL="0">
              <a:lnSpc>
                <a:spcPct val="112000"/>
              </a:lnSpc>
              <a:buNone/>
            </a:pPr>
            <a:r>
              <a:rPr lang="en-US" sz="950" dirty="0">
                <a:solidFill>
                  <a:srgbClr val="A9B0C0"/>
                </a:solidFill>
                <a:latin typeface="Arial" pitchFamily="34" charset="0"/>
                <a:ea typeface="Arial" pitchFamily="34" charset="-122"/>
                <a:cs typeface="Arial" pitchFamily="34" charset="-120"/>
              </a:rPr>
              <a:t>Reported, not verified: SpaceX executives have described putting a cellular base station on the gear that holds a Starlink broadband dish and deploying “little femtocells around the country”, with service “end of next year” (SpaceX Q2 update, 5 Aug 2026, as reported by RCR Wireless). T-Mobile’s CFO put the requirement at the order of a billion femtocells to match existing outdoor coverage (Citi Global TMT Conference, September 2026, as reported by Light Reading, a paraphrase of a spoken remark).</a:t>
            </a:r>
            <a:endParaRPr lang="en-US" sz="950" dirty="0"/>
          </a:p>
        </p:txBody>
      </p:sp>
      <p:sp>
        <p:nvSpPr>
          <p:cNvPr id="11" name="Shape 9"/>
          <p:cNvSpPr/>
          <p:nvPr/>
        </p:nvSpPr>
        <p:spPr>
          <a:xfrm>
            <a:off x="6233008" y="1920240"/>
            <a:ext cx="5391760" cy="3419856"/>
          </a:xfrm>
          <a:prstGeom prst="roundRect">
            <a:avLst>
              <a:gd name="adj" fmla="val 1070"/>
            </a:avLst>
          </a:prstGeom>
          <a:solidFill>
            <a:srgbClr val="1B1E26"/>
          </a:solidFill>
          <a:ln w="9525">
            <a:solidFill>
              <a:srgbClr val="2E3440"/>
            </a:solidFill>
            <a:prstDash val="solid"/>
          </a:ln>
        </p:spPr>
        <p:txBody>
          <a:bodyPr/>
          <a:p/>
        </p:txBody>
      </p:sp>
      <p:sp>
        <p:nvSpPr>
          <p:cNvPr id="12" name="Text 10"/>
          <p:cNvSpPr txBox="1"/>
          <p:nvPr/>
        </p:nvSpPr>
        <p:spPr>
          <a:xfrm>
            <a:off x="6452464" y="2048256"/>
            <a:ext cx="4952848" cy="292608"/>
          </a:xfrm>
          <a:prstGeom prst="rect">
            <a:avLst/>
          </a:prstGeom>
          <a:noFill/>
          <a:ln/>
        </p:spPr>
        <p:txBody>
          <a:bodyPr wrap="square" lIns="0" tIns="0" rIns="0" bIns="0" rtlCol="0" anchor="ctr"/>
          <a:lstStyle/>
          <a:p>
            <a:pPr indent="0" marL="0">
              <a:buNone/>
            </a:pPr>
            <a:r>
              <a:rPr lang="en-US" sz="1400" b="1" dirty="0">
                <a:solidFill>
                  <a:srgbClr val="58D1FC"/>
                </a:solidFill>
                <a:latin typeface="Arial" pitchFamily="34" charset="0"/>
                <a:ea typeface="Arial" pitchFamily="34" charset="-122"/>
                <a:cs typeface="Arial" pitchFamily="34" charset="-120"/>
              </a:rPr>
              <a:t>Scenario B: SpaceX stays supplemental</a:t>
            </a:r>
            <a:endParaRPr lang="en-US" sz="1400" dirty="0"/>
          </a:p>
        </p:txBody>
      </p:sp>
      <p:sp>
        <p:nvSpPr>
          <p:cNvPr id="13" name="Text 11"/>
          <p:cNvSpPr txBox="1"/>
          <p:nvPr/>
        </p:nvSpPr>
        <p:spPr>
          <a:xfrm>
            <a:off x="6452464" y="2414016"/>
            <a:ext cx="4952848" cy="201168"/>
          </a:xfrm>
          <a:prstGeom prst="rect">
            <a:avLst/>
          </a:prstGeom>
          <a:noFill/>
          <a:ln/>
        </p:spPr>
        <p:txBody>
          <a:bodyPr wrap="square" lIns="0" tIns="0" rIns="0" bIns="0" rtlCol="0" anchor="ctr"/>
          <a:lstStyle/>
          <a:p>
            <a:pPr indent="0" marL="0">
              <a:buNone/>
            </a:pPr>
            <a:r>
              <a:rPr lang="en-US" sz="850" b="1" spc="110" kern="0" dirty="0">
                <a:solidFill>
                  <a:srgbClr val="A9B0C0"/>
                </a:solidFill>
                <a:latin typeface="Arial" pitchFamily="34" charset="0"/>
                <a:ea typeface="Arial" pitchFamily="34" charset="-122"/>
                <a:cs typeface="Arial" pitchFamily="34" charset="-120"/>
              </a:rPr>
              <a:t>WHAT IT REQUIRES</a:t>
            </a:r>
            <a:endParaRPr lang="en-US" sz="850" dirty="0"/>
          </a:p>
        </p:txBody>
      </p:sp>
      <p:sp>
        <p:nvSpPr>
          <p:cNvPr id="14" name="Text 12"/>
          <p:cNvSpPr txBox="1"/>
          <p:nvPr/>
        </p:nvSpPr>
        <p:spPr>
          <a:xfrm>
            <a:off x="6470752" y="2651760"/>
            <a:ext cx="4916272" cy="1463040"/>
          </a:xfrm>
          <a:prstGeom prst="rect">
            <a:avLst/>
          </a:prstGeom>
          <a:noFill/>
          <a:ln/>
        </p:spPr>
        <p:txBody>
          <a:bodyPr wrap="square" lIns="0" tIns="0" rIns="0" bIns="0" rtlCol="0" anchor="t"/>
          <a:lstStyle/>
          <a:p>
            <a:pPr marL="177800" indent="-177800">
              <a:lnSpc>
                <a:spcPct val="110000"/>
              </a:lnSpc>
              <a:spcAft>
                <a:spcPts val="600"/>
              </a:spcAft>
              <a:buSzPct val="100000"/>
              <a:buChar char="•"/>
            </a:pPr>
            <a:r>
              <a:rPr lang="en-US" sz="1050" dirty="0">
                <a:solidFill>
                  <a:srgbClr val="F6F5F2"/>
                </a:solidFill>
                <a:latin typeface="Arial" pitchFamily="34" charset="0"/>
                <a:ea typeface="Arial" pitchFamily="34" charset="-122"/>
                <a:cs typeface="Arial" pitchFamily="34" charset="-120"/>
              </a:rPr>
              <a:t>The wholesale economics already work: the carrier lends spectrum, adds coverage it cannot economically build, and bills its own subscriber</a:t>
            </a:r>
            <a:endParaRPr lang="en-US" sz="1050" dirty="0"/>
          </a:p>
          <a:p>
            <a:pPr marL="177800" indent="-177800">
              <a:lnSpc>
                <a:spcPct val="110000"/>
              </a:lnSpc>
              <a:spcAft>
                <a:spcPts val="600"/>
              </a:spcAft>
              <a:buSzPct val="100000"/>
              <a:buChar char="•"/>
            </a:pPr>
            <a:r>
              <a:rPr lang="en-US" sz="1050" dirty="0">
                <a:solidFill>
                  <a:srgbClr val="F6F5F2"/>
                </a:solidFill>
                <a:latin typeface="Arial" pitchFamily="34" charset="0"/>
                <a:ea typeface="Arial" pitchFamily="34" charset="-122"/>
                <a:cs typeface="Arial" pitchFamily="34" charset="-120"/>
              </a:rPr>
              <a:t>It is the only one of the two paths the record shows as live and licensed</a:t>
            </a:r>
            <a:endParaRPr lang="en-US" sz="1050" dirty="0"/>
          </a:p>
          <a:p>
            <a:pPr marL="177800" indent="-177800">
              <a:lnSpc>
                <a:spcPct val="110000"/>
              </a:lnSpc>
              <a:spcAft>
                <a:spcPts val="600"/>
              </a:spcAft>
              <a:buSzPct val="100000"/>
              <a:buChar char="•"/>
            </a:pPr>
            <a:r>
              <a:rPr lang="en-US" sz="1050" dirty="0">
                <a:solidFill>
                  <a:srgbClr val="F6F5F2"/>
                </a:solidFill>
                <a:latin typeface="Arial" pitchFamily="34" charset="0"/>
                <a:ea typeface="Arial" pitchFamily="34" charset="-122"/>
                <a:cs typeface="Arial" pitchFamily="34" charset="-120"/>
              </a:rPr>
              <a:t>No terrestrial build, no handset certification programme, no retail operation</a:t>
            </a:r>
            <a:endParaRPr lang="en-US" sz="1050" dirty="0"/>
          </a:p>
          <a:p>
            <a:pPr marL="177800" indent="-177800">
              <a:lnSpc>
                <a:spcPct val="110000"/>
              </a:lnSpc>
              <a:spcAft>
                <a:spcPts val="600"/>
              </a:spcAft>
              <a:buSzPct val="100000"/>
              <a:buChar char="•"/>
            </a:pPr>
            <a:r>
              <a:rPr lang="en-US" sz="1050" dirty="0">
                <a:solidFill>
                  <a:srgbClr val="F6F5F2"/>
                </a:solidFill>
                <a:latin typeface="Arial" pitchFamily="34" charset="0"/>
                <a:ea typeface="Arial" pitchFamily="34" charset="-122"/>
                <a:cs typeface="Arial" pitchFamily="34" charset="-120"/>
              </a:rPr>
              <a:t>What it costs is a ceiling rather than an investment</a:t>
            </a:r>
            <a:endParaRPr lang="en-US" sz="1050" dirty="0"/>
          </a:p>
        </p:txBody>
      </p:sp>
      <p:sp>
        <p:nvSpPr>
          <p:cNvPr id="15" name="Text 13"/>
          <p:cNvSpPr txBox="1"/>
          <p:nvPr/>
        </p:nvSpPr>
        <p:spPr>
          <a:xfrm>
            <a:off x="6452464" y="4206240"/>
            <a:ext cx="4952848" cy="1060704"/>
          </a:xfrm>
          <a:prstGeom prst="rect">
            <a:avLst/>
          </a:prstGeom>
          <a:noFill/>
          <a:ln/>
        </p:spPr>
        <p:txBody>
          <a:bodyPr wrap="square" lIns="0" tIns="0" rIns="0" bIns="0" rtlCol="0" anchor="t"/>
          <a:lstStyle/>
          <a:p>
            <a:pPr indent="0" marL="0">
              <a:lnSpc>
                <a:spcPct val="112000"/>
              </a:lnSpc>
              <a:buNone/>
            </a:pPr>
            <a:r>
              <a:rPr lang="en-US" sz="950" dirty="0">
                <a:solidFill>
                  <a:srgbClr val="A9B0C0"/>
                </a:solidFill>
                <a:latin typeface="Arial" pitchFamily="34" charset="0"/>
                <a:ea typeface="Arial" pitchFamily="34" charset="-122"/>
                <a:cs typeface="Arial" pitchFamily="34" charset="-120"/>
              </a:rPr>
              <a:t>The ceiling: a wholesale margin on someone else’s customer, metered through the 5–6 MHz service channel set out in part 3. It would also mean $19.6B of nationwide spectrum bought to run a supplement, which is a strange use of the asset.</a:t>
            </a:r>
            <a:endParaRPr lang="en-US" sz="950" dirty="0"/>
          </a:p>
        </p:txBody>
      </p:sp>
      <p:sp>
        <p:nvSpPr>
          <p:cNvPr id="16" name="Shape 14"/>
          <p:cNvSpPr/>
          <p:nvPr/>
        </p:nvSpPr>
        <p:spPr>
          <a:xfrm>
            <a:off x="566928" y="5468112"/>
            <a:ext cx="11057839" cy="731520"/>
          </a:xfrm>
          <a:prstGeom prst="roundRect">
            <a:avLst>
              <a:gd name="adj" fmla="val 5000"/>
            </a:avLst>
          </a:prstGeom>
          <a:solidFill>
            <a:srgbClr val="005DD6"/>
          </a:solidFill>
          <a:ln/>
        </p:spPr>
        <p:txBody>
          <a:bodyPr/>
          <a:p/>
        </p:txBody>
      </p:sp>
      <p:sp>
        <p:nvSpPr>
          <p:cNvPr id="17" name="Text 15"/>
          <p:cNvSpPr txBox="1"/>
          <p:nvPr/>
        </p:nvSpPr>
        <p:spPr>
          <a:xfrm>
            <a:off x="768096" y="5468112"/>
            <a:ext cx="10655503" cy="731520"/>
          </a:xfrm>
          <a:prstGeom prst="rect">
            <a:avLst/>
          </a:prstGeom>
          <a:noFill/>
          <a:ln/>
        </p:spPr>
        <p:txBody>
          <a:bodyPr wrap="square" lIns="0" tIns="0" rIns="0" bIns="0" rtlCol="0" anchor="ctr"/>
          <a:lstStyle/>
          <a:p>
            <a:pPr indent="0" marL="0">
              <a:lnSpc>
                <a:spcPct val="108000"/>
              </a:lnSpc>
              <a:buNone/>
            </a:pPr>
            <a:r>
              <a:rPr lang="en-US" sz="1150" b="1" dirty="0">
                <a:solidFill>
                  <a:srgbClr val="FFFFFF"/>
                </a:solidFill>
                <a:latin typeface="Arial" pitchFamily="34" charset="0"/>
                <a:ea typeface="Arial" pitchFamily="34" charset="-122"/>
                <a:cs typeface="Arial" pitchFamily="34" charset="-120"/>
              </a:rPr>
              <a:t>Two dates anchor the whole question: the EchoStar–SpaceX second closing, expected on or about 30 November 2027, and AST’s 1,197 leases expiring 9 May 2028. Between them sits every commercial negotiation in this market.</a:t>
            </a:r>
            <a:endParaRPr lang="en-US" sz="1150" dirty="0"/>
          </a:p>
        </p:txBody>
      </p:sp>
      <p:sp>
        <p:nvSpPr>
          <p:cNvPr id="18" name="Text 16"/>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8B93A5"/>
                </a:solidFill>
                <a:latin typeface="Arial" pitchFamily="34" charset="0"/>
                <a:ea typeface="Arial" pitchFamily="34" charset="-122"/>
                <a:cs typeface="Arial" pitchFamily="34" charset="-120"/>
              </a:rPr>
              <a:t>Bandwidths and bands from EchoStar’s SEC filings and the FCC market licence file, snapshot 13 Sep 2026; channel widths as set out in part 3; permissions from the FCC order and news release of 12 May 2026. Executive remarks were made at investor conferences and on earnings calls and reach this analysis through trade reporting; no transcripts were obtained.</a:t>
            </a:r>
            <a:r>
              <a:rPr sz="800">
                <a:solidFill>
                  <a:srgbClr val="8B93A5"/>
                </a:solidFill>
                <a:latin typeface="Arial"/>
              </a:rPr>
              <a:t>  © 2026 Blue Prysm · Free to use and adapt, attribution asked · blueprysm.com</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2143354" cy="256032"/>
          </a:xfrm>
          <a:prstGeom prst="roundRect">
            <a:avLst>
              <a:gd name="adj" fmla="val 14286"/>
            </a:avLst>
          </a:prstGeom>
          <a:solidFill>
            <a:srgbClr val="005DD6"/>
          </a:solidFill>
          <a:ln/>
        </p:spPr>
        <p:txBody>
          <a:bodyPr/>
          <a:p/>
        </p:txBody>
      </p:sp>
      <p:sp>
        <p:nvSpPr>
          <p:cNvPr id="3" name="Text 1"/>
          <p:cNvSpPr txBox="1"/>
          <p:nvPr/>
        </p:nvSpPr>
        <p:spPr>
          <a:xfrm>
            <a:off x="566928" y="329184"/>
            <a:ext cx="2143354"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7 · WHAT TO WATCH</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What would be observable first, and where it shows up</a:t>
            </a:r>
            <a:endParaRPr lang="en-US" sz="2900" dirty="0"/>
          </a:p>
        </p:txBody>
      </p:sp>
      <p:sp>
        <p:nvSpPr>
          <p:cNvPr id="5" name="Text 3"/>
          <p:cNvSpPr txBox="1"/>
          <p:nvPr/>
        </p:nvSpPr>
        <p:spPr>
          <a:xfrm>
            <a:off x="566928" y="1243584"/>
            <a:ext cx="1024128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None of the indicators below requires inside information. Each is a public filing, registration, certification or disclosure that would appear before a strategy is announced, the things that happen before the press release rather than after it.</a:t>
            </a:r>
            <a:endParaRPr lang="en-US" sz="1200" dirty="0"/>
          </a:p>
        </p:txBody>
      </p:sp>
      <p:sp>
        <p:nvSpPr>
          <p:cNvPr id="6" name="Text 4"/>
          <p:cNvSpPr txBox="1"/>
          <p:nvPr/>
        </p:nvSpPr>
        <p:spPr>
          <a:xfrm>
            <a:off x="566928" y="1847088"/>
            <a:ext cx="6053328" cy="237744"/>
          </a:xfrm>
          <a:prstGeom prst="rect">
            <a:avLst/>
          </a:prstGeom>
          <a:noFill/>
          <a:ln/>
        </p:spPr>
        <p:txBody>
          <a:bodyPr wrap="square" lIns="0" tIns="0" rIns="0" bIns="0" rtlCol="0" anchor="ctr"/>
          <a:lstStyle/>
          <a:p>
            <a:pPr indent="0" marL="0">
              <a:buNone/>
            </a:pPr>
            <a:r>
              <a:rPr lang="en-US" sz="1150" b="1" dirty="0">
                <a:solidFill>
                  <a:srgbClr val="12141A"/>
                </a:solidFill>
                <a:latin typeface="Arial" pitchFamily="34" charset="0"/>
                <a:ea typeface="Arial" pitchFamily="34" charset="-122"/>
                <a:cs typeface="Arial" pitchFamily="34" charset="-120"/>
              </a:rPr>
              <a:t>If Scenario A is happening, SpaceX becomes a facilities-based carrier</a:t>
            </a:r>
            <a:endParaRPr lang="en-US" sz="115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66928" y="2157984"/>
          <a:ext cx="6053328" cy="914400"/>
        </p:xfrm>
        <a:graphic>
          <a:graphicData uri="http://schemas.openxmlformats.org/drawingml/2006/table">
            <a:tbl>
              <a:tblPr/>
              <a:tblGrid>
                <a:gridCol w="2029968"/>
                <a:gridCol w="4023360"/>
              </a:tblGrid>
              <a:tr h="402336">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What changes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Where it shows up</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r>
              <a:tr h="402336">
                <a:tc>
                  <a:txBody>
                    <a:bodyPr/>
                    <a:lstStyle/>
                    <a:p>
                      <a:pPr indent="0" marL="0">
                        <a:buNone/>
                      </a:pPr>
                      <a:r>
                        <a:rPr lang="en-US" sz="950" dirty="0">
                          <a:solidFill>
                            <a:srgbClr val="12141A"/>
                          </a:solidFill>
                          <a:latin typeface="Arial" pitchFamily="34" charset="0"/>
                          <a:ea typeface="Arial" pitchFamily="34" charset="-122"/>
                          <a:cs typeface="Arial" pitchFamily="34" charset="-120"/>
                        </a:rPr>
                        <a:t>Terrestrial build begins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FCC licensing and special temporary authority activity for SpaceX at 1695–1710 / 2000–2020 / 2180–2200 MHz</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402336">
                <a:tc>
                  <a:txBody>
                    <a:bodyPr/>
                    <a:lstStyle/>
                    <a:p>
                      <a:pPr indent="0" marL="0">
                        <a:buNone/>
                      </a:pPr>
                      <a:r>
                        <a:rPr lang="en-US" sz="950" dirty="0">
                          <a:solidFill>
                            <a:srgbClr val="12141A"/>
                          </a:solidFill>
                          <a:latin typeface="Arial" pitchFamily="34" charset="0"/>
                          <a:ea typeface="Arial" pitchFamily="34" charset="-122"/>
                          <a:cs typeface="Arial" pitchFamily="34" charset="-120"/>
                        </a:rPr>
                        <a:t>Device support lands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Handset band certifications for the AWS-4, H-block and unpaired AWS-3 ranges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402336">
                <a:tc>
                  <a:txBody>
                    <a:bodyPr/>
                    <a:lstStyle/>
                    <a:p>
                      <a:pPr indent="0" marL="0">
                        <a:buNone/>
                      </a:pPr>
                      <a:r>
                        <a:rPr lang="en-US" sz="950" dirty="0">
                          <a:solidFill>
                            <a:srgbClr val="12141A"/>
                          </a:solidFill>
                          <a:latin typeface="Arial" pitchFamily="34" charset="0"/>
                          <a:ea typeface="Arial" pitchFamily="34" charset="-122"/>
                          <a:cs typeface="Arial" pitchFamily="34" charset="-120"/>
                        </a:rPr>
                        <a:t>Sites get real</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Tower and rooftop lease announcements; ASR registrations; small-cell siting applications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402336">
                <a:tc>
                  <a:txBody>
                    <a:bodyPr/>
                    <a:lstStyle/>
                    <a:p>
                      <a:pPr indent="0" marL="0">
                        <a:buNone/>
                      </a:pPr>
                      <a:r>
                        <a:rPr lang="en-US" sz="950" dirty="0">
                          <a:solidFill>
                            <a:srgbClr val="12141A"/>
                          </a:solidFill>
                          <a:latin typeface="Arial" pitchFamily="34" charset="0"/>
                          <a:ea typeface="Arial" pitchFamily="34" charset="-122"/>
                          <a:cs typeface="Arial" pitchFamily="34" charset="-120"/>
                        </a:rPr>
                        <a:t>Retail intent</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A consumer brand, number portability, and care and billing hiring</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402336">
                <a:tc>
                  <a:txBody>
                    <a:bodyPr/>
                    <a:lstStyle/>
                    <a:p>
                      <a:pPr indent="0" marL="0">
                        <a:buNone/>
                      </a:pPr>
                      <a:r>
                        <a:rPr lang="en-US" sz="950" dirty="0">
                          <a:solidFill>
                            <a:srgbClr val="12141A"/>
                          </a:solidFill>
                          <a:latin typeface="Arial" pitchFamily="34" charset="0"/>
                          <a:ea typeface="Arial" pitchFamily="34" charset="-122"/>
                          <a:cs typeface="Arial" pitchFamily="34" charset="-120"/>
                        </a:rPr>
                        <a:t>The lease relationship cools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The 173 PCS G-block lease records changing, or not being renewed</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bl>
          </a:graphicData>
        </a:graphic>
      </p:graphicFrame>
      <p:sp>
        <p:nvSpPr>
          <p:cNvPr id="8" name="Text 5"/>
          <p:cNvSpPr txBox="1"/>
          <p:nvPr/>
        </p:nvSpPr>
        <p:spPr>
          <a:xfrm>
            <a:off x="6894576" y="1847088"/>
            <a:ext cx="4730191" cy="237744"/>
          </a:xfrm>
          <a:prstGeom prst="rect">
            <a:avLst/>
          </a:prstGeom>
          <a:noFill/>
          <a:ln/>
        </p:spPr>
        <p:txBody>
          <a:bodyPr wrap="square" lIns="0" tIns="0" rIns="0" bIns="0" rtlCol="0" anchor="ctr"/>
          <a:lstStyle/>
          <a:p>
            <a:pPr indent="0" marL="0">
              <a:buNone/>
            </a:pPr>
            <a:r>
              <a:rPr lang="en-US" sz="1150" b="1" dirty="0">
                <a:solidFill>
                  <a:srgbClr val="12141A"/>
                </a:solidFill>
                <a:latin typeface="Arial" pitchFamily="34" charset="0"/>
                <a:ea typeface="Arial" pitchFamily="34" charset="-122"/>
                <a:cs typeface="Arial" pitchFamily="34" charset="-120"/>
              </a:rPr>
              <a:t>If Scenario B is happening, SpaceX stays supplemental</a:t>
            </a:r>
            <a:endParaRPr lang="en-US" sz="1150" dirty="0"/>
          </a:p>
        </p:txBody>
      </p:sp>
      <p:graphicFrame>
        <p:nvGraphicFramePr>
          <p:cNvPr id="29" name="Table 1"/>
          <p:cNvGraphicFramePr>
            <a:graphicFrameLocks noGrp="1"/>
          </p:cNvGraphicFramePr>
          <p:nvPr>
            <p:extLst>
              <p:ext uri="{D42A27DB-BD31-4B8C-83A1-F6EECF244321}">
                <p14:modId xmlns:p14="http://schemas.microsoft.com/office/powerpoint/2010/main" val="1579011935"/>
              </p:ext>
            </p:extLst>
          </p:nvPr>
        </p:nvGraphicFramePr>
        <p:xfrm>
          <a:off x="6894576" y="2157984"/>
          <a:ext cx="4730191" cy="914400"/>
        </p:xfrm>
        <a:graphic>
          <a:graphicData uri="http://schemas.openxmlformats.org/drawingml/2006/table">
            <a:tbl>
              <a:tblPr/>
              <a:tblGrid>
                <a:gridCol w="1700784"/>
                <a:gridCol w="3063240"/>
              </a:tblGrid>
              <a:tr h="402336">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What changes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Where it shows up</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r>
              <a:tr h="402336">
                <a:tc>
                  <a:txBody>
                    <a:bodyPr/>
                    <a:lstStyle/>
                    <a:p>
                      <a:pPr indent="0" marL="0">
                        <a:buNone/>
                      </a:pPr>
                      <a:r>
                        <a:rPr lang="en-US" sz="950" dirty="0">
                          <a:solidFill>
                            <a:srgbClr val="12141A"/>
                          </a:solidFill>
                          <a:latin typeface="Arial" pitchFamily="34" charset="0"/>
                          <a:ea typeface="Arial" pitchFamily="34" charset="-122"/>
                          <a:cs typeface="Arial" pitchFamily="34" charset="-120"/>
                        </a:rPr>
                        <a:t>The partnership renews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T-Mobile disclosure after the exclusivity period; continuation of the wholesale arrangement</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402336">
                <a:tc>
                  <a:txBody>
                    <a:bodyPr/>
                    <a:lstStyle/>
                    <a:p>
                      <a:pPr indent="0" marL="0">
                        <a:buNone/>
                      </a:pPr>
                      <a:r>
                        <a:rPr lang="en-US" sz="950" dirty="0">
                          <a:solidFill>
                            <a:srgbClr val="12141A"/>
                          </a:solidFill>
                          <a:latin typeface="Arial" pitchFamily="34" charset="0"/>
                          <a:ea typeface="Arial" pitchFamily="34" charset="-122"/>
                          <a:cs typeface="Arial" pitchFamily="34" charset="-120"/>
                        </a:rPr>
                        <a:t>The spectrum stays in orbit</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No terrestrial filings; the 65 MHz used only for supplemental coverage</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402336">
                <a:tc>
                  <a:txBody>
                    <a:bodyPr/>
                    <a:lstStyle/>
                    <a:p>
                      <a:pPr indent="0" marL="0">
                        <a:buNone/>
                      </a:pPr>
                      <a:r>
                        <a:rPr lang="en-US" sz="950" dirty="0">
                          <a:solidFill>
                            <a:srgbClr val="12141A"/>
                          </a:solidFill>
                          <a:latin typeface="Arial" pitchFamily="34" charset="0"/>
                          <a:ea typeface="Arial" pitchFamily="34" charset="-122"/>
                          <a:cs typeface="Arial" pitchFamily="34" charset="-120"/>
                        </a:rPr>
                        <a:t>The joint venture converts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Definitive agreements, a named entity and a regulatory filing for the three-carrier venture</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bl>
          </a:graphicData>
        </a:graphic>
      </p:graphicFrame>
      <p:sp>
        <p:nvSpPr>
          <p:cNvPr id="10" name="Text 6"/>
          <p:cNvSpPr txBox="1"/>
          <p:nvPr/>
        </p:nvSpPr>
        <p:spPr>
          <a:xfrm>
            <a:off x="6894576" y="3986784"/>
            <a:ext cx="4730191" cy="237744"/>
          </a:xfrm>
          <a:prstGeom prst="rect">
            <a:avLst/>
          </a:prstGeom>
          <a:noFill/>
          <a:ln/>
        </p:spPr>
        <p:txBody>
          <a:bodyPr wrap="square" lIns="0" tIns="0" rIns="0" bIns="0" rtlCol="0" anchor="ctr"/>
          <a:lstStyle/>
          <a:p>
            <a:pPr indent="0" marL="0">
              <a:buNone/>
            </a:pPr>
            <a:r>
              <a:rPr lang="en-US" sz="1150" b="1" dirty="0">
                <a:solidFill>
                  <a:srgbClr val="12141A"/>
                </a:solidFill>
                <a:latin typeface="Arial" pitchFamily="34" charset="0"/>
                <a:ea typeface="Arial" pitchFamily="34" charset="-122"/>
                <a:cs typeface="Arial" pitchFamily="34" charset="-120"/>
              </a:rPr>
              <a:t>The incumbents’ own answer is already in the record</a:t>
            </a:r>
            <a:endParaRPr lang="en-US" sz="1150" dirty="0"/>
          </a:p>
        </p:txBody>
      </p:sp>
      <p:sp>
        <p:nvSpPr>
          <p:cNvPr id="11" name="Shape 7"/>
          <p:cNvSpPr/>
          <p:nvPr/>
        </p:nvSpPr>
        <p:spPr>
          <a:xfrm>
            <a:off x="6894576" y="4279392"/>
            <a:ext cx="4730191" cy="1316736"/>
          </a:xfrm>
          <a:prstGeom prst="roundRect">
            <a:avLst>
              <a:gd name="adj" fmla="val 2778"/>
            </a:avLst>
          </a:prstGeom>
          <a:solidFill>
            <a:srgbClr val="FFFFFF"/>
          </a:solidFill>
          <a:ln w="9525">
            <a:solidFill>
              <a:srgbClr val="DCDAD3"/>
            </a:solidFill>
            <a:prstDash val="solid"/>
          </a:ln>
        </p:spPr>
        <p:txBody>
          <a:bodyPr/>
          <a:p/>
        </p:txBody>
      </p:sp>
      <p:sp>
        <p:nvSpPr>
          <p:cNvPr id="12" name="Text 8"/>
          <p:cNvSpPr txBox="1"/>
          <p:nvPr/>
        </p:nvSpPr>
        <p:spPr>
          <a:xfrm>
            <a:off x="7077456" y="4407408"/>
            <a:ext cx="4364431" cy="1078992"/>
          </a:xfrm>
          <a:prstGeom prst="rect">
            <a:avLst/>
          </a:prstGeom>
          <a:noFill/>
          <a:ln/>
        </p:spPr>
        <p:txBody>
          <a:bodyPr wrap="square" lIns="0" tIns="0" rIns="0" bIns="0" rtlCol="0" anchor="t"/>
          <a:lstStyle/>
          <a:p>
            <a:pPr indent="0" marL="0">
              <a:lnSpc>
                <a:spcPct val="110000"/>
              </a:lnSpc>
              <a:buNone/>
            </a:pPr>
            <a:r>
              <a:rPr lang="en-US" sz="950" dirty="0">
                <a:solidFill>
                  <a:srgbClr val="12141A"/>
                </a:solidFill>
                <a:latin typeface="Arial" pitchFamily="34" charset="0"/>
                <a:ea typeface="Arial" pitchFamily="34" charset="-122"/>
                <a:cs typeface="Arial" pitchFamily="34" charset="-120"/>
              </a:rPr>
              <a:t>On 14 May 2026 AT&amp;T, T-Mobile and Verizon announced a joint venture for satellite direct-to-device: pooled spectrum, joint investment and common technical specifications, with existing individual satellite agreements left in place. On 1 Oct 2026 they signed the agreement and named an interim CEO; it still has no name, ownership split, satellite partner or timeline, and no regulatory filing for it was found. A week later SpaceX agreed to buy the 800 MHz band.</a:t>
            </a:r>
            <a:endParaRPr lang="en-US" sz="950" dirty="0"/>
          </a:p>
        </p:txBody>
      </p:sp>
      <p:sp>
        <p:nvSpPr>
          <p:cNvPr id="13" name="Shape 9"/>
          <p:cNvSpPr/>
          <p:nvPr/>
        </p:nvSpPr>
        <p:spPr>
          <a:xfrm>
            <a:off x="566928" y="4882896"/>
            <a:ext cx="2944368" cy="786384"/>
          </a:xfrm>
          <a:prstGeom prst="roundRect">
            <a:avLst>
              <a:gd name="adj" fmla="val 5814"/>
            </a:avLst>
          </a:prstGeom>
          <a:solidFill>
            <a:srgbClr val="1B1E26"/>
          </a:solidFill>
          <a:ln w="9525">
            <a:solidFill>
              <a:srgbClr val="2E3440"/>
            </a:solidFill>
            <a:prstDash val="solid"/>
          </a:ln>
        </p:spPr>
        <p:txBody>
          <a:bodyPr/>
          <a:p/>
        </p:txBody>
      </p:sp>
      <p:sp>
        <p:nvSpPr>
          <p:cNvPr id="14" name="Text 10"/>
          <p:cNvSpPr txBox="1"/>
          <p:nvPr/>
        </p:nvSpPr>
        <p:spPr>
          <a:xfrm>
            <a:off x="694944" y="4974336"/>
            <a:ext cx="2688336" cy="393192"/>
          </a:xfrm>
          <a:prstGeom prst="rect">
            <a:avLst/>
          </a:prstGeom>
          <a:noFill/>
          <a:ln/>
        </p:spPr>
        <p:txBody>
          <a:bodyPr wrap="square" lIns="0" tIns="0" rIns="0" bIns="0" rtlCol="0" anchor="ctr"/>
          <a:lstStyle/>
          <a:p>
            <a:pPr algn="l" indent="0" marL="0">
              <a:lnSpc>
                <a:spcPct val="90000"/>
              </a:lnSpc>
              <a:buNone/>
            </a:pPr>
            <a:r>
              <a:rPr lang="en-US" sz="2000" b="1" dirty="0">
                <a:solidFill>
                  <a:srgbClr val="58D1FC"/>
                </a:solidFill>
                <a:latin typeface="Arial" pitchFamily="34" charset="0"/>
                <a:ea typeface="Arial" pitchFamily="34" charset="-122"/>
                <a:cs typeface="Arial" pitchFamily="34" charset="-120"/>
              </a:rPr>
              <a:t>30 Nov 2027</a:t>
            </a:r>
            <a:endParaRPr lang="en-US" sz="2000" dirty="0"/>
          </a:p>
        </p:txBody>
      </p:sp>
      <p:sp>
        <p:nvSpPr>
          <p:cNvPr id="15" name="Text 11"/>
          <p:cNvSpPr txBox="1"/>
          <p:nvPr/>
        </p:nvSpPr>
        <p:spPr>
          <a:xfrm>
            <a:off x="694944" y="5323271"/>
            <a:ext cx="2688336" cy="314554"/>
          </a:xfrm>
          <a:prstGeom prst="rect">
            <a:avLst/>
          </a:prstGeom>
          <a:noFill/>
          <a:ln/>
        </p:spPr>
        <p:txBody>
          <a:bodyPr wrap="square" lIns="0" tIns="0" rIns="0" bIns="0" rtlCol="0" anchor="t"/>
          <a:lstStyle/>
          <a:p>
            <a:pPr indent="0" marL="0">
              <a:lnSpc>
                <a:spcPct val="105000"/>
              </a:lnSpc>
              <a:buNone/>
            </a:pPr>
            <a:r>
              <a:rPr lang="en-US" sz="950" dirty="0">
                <a:solidFill>
                  <a:srgbClr val="A9B0C0"/>
                </a:solidFill>
                <a:latin typeface="Arial" pitchFamily="34" charset="0"/>
                <a:ea typeface="Arial" pitchFamily="34" charset="-122"/>
                <a:cs typeface="Arial" pitchFamily="34" charset="-120"/>
              </a:rPr>
              <a:t>The EchoStar–SpaceX second closing, expected on or about this date</a:t>
            </a:r>
            <a:endParaRPr lang="en-US" sz="950" dirty="0"/>
          </a:p>
        </p:txBody>
      </p:sp>
      <p:sp>
        <p:nvSpPr>
          <p:cNvPr id="16" name="Shape 12"/>
          <p:cNvSpPr/>
          <p:nvPr/>
        </p:nvSpPr>
        <p:spPr>
          <a:xfrm>
            <a:off x="3675888" y="4882896"/>
            <a:ext cx="2944368" cy="786384"/>
          </a:xfrm>
          <a:prstGeom prst="roundRect">
            <a:avLst>
              <a:gd name="adj" fmla="val 5814"/>
            </a:avLst>
          </a:prstGeom>
          <a:solidFill>
            <a:srgbClr val="1B1E26"/>
          </a:solidFill>
          <a:ln w="9525">
            <a:solidFill>
              <a:srgbClr val="2E3440"/>
            </a:solidFill>
            <a:prstDash val="solid"/>
          </a:ln>
        </p:spPr>
        <p:txBody>
          <a:bodyPr/>
          <a:p/>
        </p:txBody>
      </p:sp>
      <p:sp>
        <p:nvSpPr>
          <p:cNvPr id="17" name="Text 13"/>
          <p:cNvSpPr txBox="1"/>
          <p:nvPr/>
        </p:nvSpPr>
        <p:spPr>
          <a:xfrm>
            <a:off x="3803904" y="4974336"/>
            <a:ext cx="2688336" cy="393192"/>
          </a:xfrm>
          <a:prstGeom prst="rect">
            <a:avLst/>
          </a:prstGeom>
          <a:noFill/>
          <a:ln/>
        </p:spPr>
        <p:txBody>
          <a:bodyPr wrap="square" lIns="0" tIns="0" rIns="0" bIns="0" rtlCol="0" anchor="ctr"/>
          <a:lstStyle/>
          <a:p>
            <a:pPr algn="l" indent="0" marL="0">
              <a:lnSpc>
                <a:spcPct val="90000"/>
              </a:lnSpc>
              <a:buNone/>
            </a:pPr>
            <a:r>
              <a:rPr lang="en-US" sz="2000" b="1" dirty="0">
                <a:solidFill>
                  <a:srgbClr val="58D1FC"/>
                </a:solidFill>
                <a:latin typeface="Arial" pitchFamily="34" charset="0"/>
                <a:ea typeface="Arial" pitchFamily="34" charset="-122"/>
                <a:cs typeface="Arial" pitchFamily="34" charset="-120"/>
              </a:rPr>
              <a:t>9 May 2028</a:t>
            </a:r>
            <a:endParaRPr lang="en-US" sz="2000" dirty="0"/>
          </a:p>
        </p:txBody>
      </p:sp>
      <p:sp>
        <p:nvSpPr>
          <p:cNvPr id="18" name="Text 14"/>
          <p:cNvSpPr txBox="1"/>
          <p:nvPr/>
        </p:nvSpPr>
        <p:spPr>
          <a:xfrm>
            <a:off x="3803904" y="5323271"/>
            <a:ext cx="2688336" cy="314554"/>
          </a:xfrm>
          <a:prstGeom prst="rect">
            <a:avLst/>
          </a:prstGeom>
          <a:noFill/>
          <a:ln/>
        </p:spPr>
        <p:txBody>
          <a:bodyPr wrap="square" lIns="0" tIns="0" rIns="0" bIns="0" rtlCol="0" anchor="t"/>
          <a:lstStyle/>
          <a:p>
            <a:pPr indent="0" marL="0">
              <a:lnSpc>
                <a:spcPct val="105000"/>
              </a:lnSpc>
              <a:buNone/>
            </a:pPr>
            <a:r>
              <a:rPr lang="en-US" sz="950" dirty="0">
                <a:solidFill>
                  <a:srgbClr val="A9B0C0"/>
                </a:solidFill>
                <a:latin typeface="Arial" pitchFamily="34" charset="0"/>
                <a:ea typeface="Arial" pitchFamily="34" charset="-122"/>
                <a:cs typeface="Arial" pitchFamily="34" charset="-120"/>
              </a:rPr>
              <a:t>AST’s 1,197 lease authorizations expire, all on one day</a:t>
            </a:r>
            <a:endParaRPr lang="en-US" sz="950" dirty="0"/>
          </a:p>
        </p:txBody>
      </p:sp>
      <p:sp>
        <p:nvSpPr>
          <p:cNvPr id="19" name="Text 15"/>
          <p:cNvSpPr txBox="1"/>
          <p:nvPr/>
        </p:nvSpPr>
        <p:spPr>
          <a:xfrm>
            <a:off x="566928" y="5815584"/>
            <a:ext cx="11057839" cy="420624"/>
          </a:xfrm>
          <a:prstGeom prst="rect">
            <a:avLst/>
          </a:prstGeom>
          <a:noFill/>
          <a:ln/>
        </p:spPr>
        <p:txBody>
          <a:bodyPr wrap="square" lIns="0" tIns="0" rIns="0" bIns="0" rtlCol="0" anchor="t"/>
          <a:lstStyle/>
          <a:p>
            <a:pPr indent="0" marL="0">
              <a:lnSpc>
                <a:spcPct val="112000"/>
              </a:lnSpc>
              <a:buNone/>
            </a:pPr>
            <a:r>
              <a:rPr lang="en-US" sz="1000" dirty="0">
                <a:solidFill>
                  <a:srgbClr val="5B6070"/>
                </a:solidFill>
                <a:latin typeface="Arial" pitchFamily="34" charset="0"/>
                <a:ea typeface="Arial" pitchFamily="34" charset="-122"/>
                <a:cs typeface="Arial" pitchFamily="34" charset="-120"/>
              </a:rPr>
              <a:t>Neither table is a forecast, and neither is a scorecard to be totted up: each lists what would have to become visible in public before either path could be executed. The absence of a regulatory filing is not proof that none exists.</a:t>
            </a:r>
            <a:endParaRPr lang="en-US" sz="1000" dirty="0"/>
          </a:p>
        </p:txBody>
      </p:sp>
      <p:sp>
        <p:nvSpPr>
          <p:cNvPr id="20" name="Text 16"/>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Indicator categories are Blue Prysm’s construction; each points at a public filing, registration, certification or disclosure. Spectrum ranges and lease counts from EchoStar’s SEC filings and the FCC market licence file, snapshot 13 Sep 2026. The joint venture rests on company announcements of 14 May and 1 Oct 2026 rather than a regulatory filing, and should be read at that weight.</a:t>
            </a:r>
            <a:r>
              <a:rPr sz="800">
                <a:solidFill>
                  <a:srgbClr val="6E7280"/>
                </a:solidFill>
                <a:latin typeface="Arial"/>
              </a:rPr>
              <a:t>  © 2026 Blue Prysm · Free to use and adapt, attribution asked · blueprysm.com</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1722730" cy="256032"/>
          </a:xfrm>
          <a:prstGeom prst="roundRect">
            <a:avLst>
              <a:gd name="adj" fmla="val 14286"/>
            </a:avLst>
          </a:prstGeom>
          <a:solidFill>
            <a:srgbClr val="005DD6"/>
          </a:solidFill>
          <a:ln/>
        </p:spPr>
        <p:txBody>
          <a:bodyPr/>
          <a:p/>
        </p:txBody>
      </p:sp>
      <p:sp>
        <p:nvSpPr>
          <p:cNvPr id="3" name="Text 1"/>
          <p:cNvSpPr txBox="1"/>
          <p:nvPr/>
        </p:nvSpPr>
        <p:spPr>
          <a:xfrm>
            <a:off x="566928" y="329184"/>
            <a:ext cx="1722730"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METHOD AND LIMITS</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How this was built, and what it does not cover</a:t>
            </a:r>
            <a:endParaRPr lang="en-US" sz="2900" dirty="0"/>
          </a:p>
        </p:txBody>
      </p:sp>
      <p:sp>
        <p:nvSpPr>
          <p:cNvPr id="5" name="Text 3"/>
          <p:cNvSpPr txBox="1"/>
          <p:nvPr/>
        </p:nvSpPr>
        <p:spPr>
          <a:xfrm>
            <a:off x="566928" y="1243584"/>
            <a:ext cx="1024128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Every figure in this deck is traceable to a filing, an order, a published results file or a public catalogue. The limits below are as material as the findings.</a:t>
            </a:r>
            <a:endParaRPr lang="en-US" sz="1200" dirty="0"/>
          </a:p>
        </p:txBody>
      </p:sp>
      <p:sp>
        <p:nvSpPr>
          <p:cNvPr id="6" name="Shape 4"/>
          <p:cNvSpPr/>
          <p:nvPr/>
        </p:nvSpPr>
        <p:spPr>
          <a:xfrm>
            <a:off x="566928" y="1847088"/>
            <a:ext cx="5373472" cy="4133088"/>
          </a:xfrm>
          <a:prstGeom prst="roundRect">
            <a:avLst>
              <a:gd name="adj" fmla="val 885"/>
            </a:avLst>
          </a:prstGeom>
          <a:solidFill>
            <a:srgbClr val="FFFFFF"/>
          </a:solidFill>
          <a:ln w="9525">
            <a:solidFill>
              <a:srgbClr val="DCDAD3"/>
            </a:solidFill>
            <a:prstDash val="solid"/>
          </a:ln>
        </p:spPr>
        <p:txBody>
          <a:bodyPr/>
          <a:p/>
        </p:txBody>
      </p:sp>
      <p:sp>
        <p:nvSpPr>
          <p:cNvPr id="7" name="Text 5"/>
          <p:cNvSpPr txBox="1"/>
          <p:nvPr/>
        </p:nvSpPr>
        <p:spPr>
          <a:xfrm>
            <a:off x="786384" y="1975104"/>
            <a:ext cx="4934560" cy="219456"/>
          </a:xfrm>
          <a:prstGeom prst="rect">
            <a:avLst/>
          </a:prstGeom>
          <a:noFill/>
          <a:ln/>
        </p:spPr>
        <p:txBody>
          <a:bodyPr wrap="square" lIns="0" tIns="0" rIns="0" bIns="0" rtlCol="0" anchor="ctr"/>
          <a:lstStyle/>
          <a:p>
            <a:pPr indent="0" marL="0">
              <a:buNone/>
            </a:pPr>
            <a:r>
              <a:rPr lang="en-US" sz="900" b="1" spc="120" kern="0" dirty="0">
                <a:solidFill>
                  <a:srgbClr val="005DD6"/>
                </a:solidFill>
                <a:latin typeface="Arial" pitchFamily="34" charset="0"/>
                <a:ea typeface="Arial" pitchFamily="34" charset="-122"/>
                <a:cs typeface="Arial" pitchFamily="34" charset="-120"/>
              </a:rPr>
              <a:t>METHOD</a:t>
            </a:r>
            <a:endParaRPr lang="en-US" sz="900" dirty="0"/>
          </a:p>
        </p:txBody>
      </p:sp>
      <p:sp>
        <p:nvSpPr>
          <p:cNvPr id="8" name="Text 6"/>
          <p:cNvSpPr txBox="1"/>
          <p:nvPr/>
        </p:nvSpPr>
        <p:spPr>
          <a:xfrm>
            <a:off x="804672" y="2249424"/>
            <a:ext cx="4897984" cy="3621024"/>
          </a:xfrm>
          <a:prstGeom prst="rect">
            <a:avLst/>
          </a:prstGeom>
          <a:noFill/>
          <a:ln/>
        </p:spPr>
        <p:txBody>
          <a:bodyPr wrap="square" lIns="0" tIns="0" rIns="0" bIns="0" rtlCol="0" anchor="t"/>
          <a:lstStyle/>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FCC licence data comes from the l_market bulk file in the public licensing directory, filtered to active records, with entity rows filtered to licensee type, leases separated from licences by call-sign form, and bands read from the market-frequency table.</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Financial figures are read from SEC XBRL company facts at data.sec.gov, revenue, capital expenditure, cash, R&amp;D and net income taken from each filer’s own 10-K and 10-Q tags rather than from summaries or adjusted measures. Fiscal years are as filed.</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Orbital altitudes are computed from CelesTrak two-line elements by converting mean motion to altitude; beacon frequencies come from the SatNOGS transmitter database.</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Transaction terms come from the parties’ own SEC filings rather than press coverage, and auction totals are gross winning bids as published by the FCC.</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National-equivalent $/MHz-POP is the total divided by the bandwidth and then by a US population of 340,110,988, applied on the same basis to auction results and to filed transaction prices.</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Executive remarks reach this analysis through trade reporting: Light Reading, Fierce Network, RCR Wireless and telecoms.com. No transcripts were obtained, and remarks are paraphrased rather than quoted where marked.</a:t>
            </a:r>
            <a:endParaRPr lang="en-US" sz="950" dirty="0"/>
          </a:p>
        </p:txBody>
      </p:sp>
      <p:sp>
        <p:nvSpPr>
          <p:cNvPr id="9" name="Shape 7"/>
          <p:cNvSpPr/>
          <p:nvPr/>
        </p:nvSpPr>
        <p:spPr>
          <a:xfrm>
            <a:off x="6251296" y="1847088"/>
            <a:ext cx="5373472" cy="4133088"/>
          </a:xfrm>
          <a:prstGeom prst="roundRect">
            <a:avLst>
              <a:gd name="adj" fmla="val 885"/>
            </a:avLst>
          </a:prstGeom>
          <a:solidFill>
            <a:srgbClr val="FFFFFF"/>
          </a:solidFill>
          <a:ln w="9525">
            <a:solidFill>
              <a:srgbClr val="DCDAD3"/>
            </a:solidFill>
            <a:prstDash val="solid"/>
          </a:ln>
        </p:spPr>
        <p:txBody>
          <a:bodyPr/>
          <a:p/>
        </p:txBody>
      </p:sp>
      <p:sp>
        <p:nvSpPr>
          <p:cNvPr id="10" name="Text 8"/>
          <p:cNvSpPr txBox="1"/>
          <p:nvPr/>
        </p:nvSpPr>
        <p:spPr>
          <a:xfrm>
            <a:off x="6470752" y="1975104"/>
            <a:ext cx="4934560" cy="219456"/>
          </a:xfrm>
          <a:prstGeom prst="rect">
            <a:avLst/>
          </a:prstGeom>
          <a:noFill/>
          <a:ln/>
        </p:spPr>
        <p:txBody>
          <a:bodyPr wrap="square" lIns="0" tIns="0" rIns="0" bIns="0" rtlCol="0" anchor="ctr"/>
          <a:lstStyle/>
          <a:p>
            <a:pPr indent="0" marL="0">
              <a:buNone/>
            </a:pPr>
            <a:r>
              <a:rPr lang="en-US" sz="900" b="1" spc="120" kern="0" dirty="0">
                <a:solidFill>
                  <a:srgbClr val="8A6100"/>
                </a:solidFill>
                <a:latin typeface="Arial" pitchFamily="34" charset="0"/>
                <a:ea typeface="Arial" pitchFamily="34" charset="-122"/>
                <a:cs typeface="Arial" pitchFamily="34" charset="-120"/>
              </a:rPr>
              <a:t>WHAT THIS ANALYSIS DOES NOT DO</a:t>
            </a:r>
            <a:endParaRPr lang="en-US" sz="900" dirty="0"/>
          </a:p>
        </p:txBody>
      </p:sp>
      <p:sp>
        <p:nvSpPr>
          <p:cNvPr id="11" name="Text 9"/>
          <p:cNvSpPr txBox="1"/>
          <p:nvPr/>
        </p:nvSpPr>
        <p:spPr>
          <a:xfrm>
            <a:off x="6489040" y="2249424"/>
            <a:ext cx="4897984" cy="3621024"/>
          </a:xfrm>
          <a:prstGeom prst="rect">
            <a:avLst/>
          </a:prstGeom>
          <a:noFill/>
          <a:ln/>
        </p:spPr>
        <p:txBody>
          <a:bodyPr wrap="square" lIns="0" tIns="0" rIns="0" bIns="0" rtlCol="0" anchor="t"/>
          <a:lstStyle/>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A lease is permission, not proof of operation, and public catalogues do not flag direct-to-cell payloads. The AST and Lynk orbital figures are samples rather than fleet-wide measurements.</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No link budgets are modelled. Channel-width arithmetic is a bound, not a throughput estimate, and what the operators achieve is not measured here.</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SpaceX is private and files nothing, so the most important balance sheet in this market is invisible and no comparable figures exist for it.</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National-equivalent $/MHz-POP is a comparison device, not a valuation. There is no clean low-band benchmark in this data and none has been invented; the 800 MHz band’s sale to SpaceX, agreed 8 Oct 2026, has a reported price only.</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ET Docket 26-169 is a circulated draft rather than adopted rules, and the technical limits in it are proposals. FCC composition changes without notice and should be verified on the day it is relied on.</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The two scenarios are analytical constructions, not forecasts, and carry no probabilities. The absence of a regulatory filing is not proof that none exists.</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Nothing here is investment advice, no securities are valued or recommended, and nothing forecasts any company’s results or any regulator’s decision.</a:t>
            </a:r>
            <a:endParaRPr lang="en-US" sz="950" dirty="0"/>
          </a:p>
        </p:txBody>
      </p:sp>
      <p:sp>
        <p:nvSpPr>
          <p:cNvPr id="12" name="Text 10"/>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Method version 1.0. Data as of: FCC licences 13 Sep 2026 · FCC orders, releases and auction results as dated · SEC filings, CelesTrak orbital elements and SatNOGS records 17 Sep 2026.</a:t>
            </a:r>
            <a:r>
              <a:rPr sz="800">
                <a:solidFill>
                  <a:srgbClr val="6E7280"/>
                </a:solidFill>
                <a:latin typeface="Arial"/>
              </a:rPr>
              <a:t>  © 2026 Blue Prysm · Free to use and adapt, attribution asked · blueprysm.com</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2141A"/>
        </a:solidFill>
      </p:bgPr>
    </p:bg>
    <p:spTree>
      <p:nvGrpSpPr>
        <p:cNvPr id="1" name=""/>
        <p:cNvGrpSpPr/>
        <p:nvPr/>
      </p:nvGrpSpPr>
      <p:grpSpPr>
        <a:xfrm>
          <a:off x="0" y="0"/>
          <a:ext cx="0" cy="0"/>
          <a:chOff x="0" y="0"/>
          <a:chExt cx="0" cy="0"/>
        </a:xfrm>
      </p:grpSpPr>
      <p:sp>
        <p:nvSpPr>
          <p:cNvPr id="2" name="Shape 0"/>
          <p:cNvSpPr/>
          <p:nvPr/>
        </p:nvSpPr>
        <p:spPr>
          <a:xfrm>
            <a:off x="566928" y="329184"/>
            <a:ext cx="881482" cy="256032"/>
          </a:xfrm>
          <a:prstGeom prst="roundRect">
            <a:avLst>
              <a:gd name="adj" fmla="val 14286"/>
            </a:avLst>
          </a:prstGeom>
          <a:solidFill>
            <a:srgbClr val="005DD6"/>
          </a:solidFill>
          <a:ln/>
        </p:spPr>
        <p:txBody>
          <a:bodyPr/>
          <a:p/>
        </p:txBody>
      </p:sp>
      <p:sp>
        <p:nvSpPr>
          <p:cNvPr id="3" name="Text 1"/>
          <p:cNvSpPr txBox="1"/>
          <p:nvPr/>
        </p:nvSpPr>
        <p:spPr>
          <a:xfrm>
            <a:off x="566928" y="329184"/>
            <a:ext cx="881482"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SOURCES</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3200" b="1" dirty="0">
                <a:solidFill>
                  <a:srgbClr val="F6F5F2"/>
                </a:solidFill>
                <a:latin typeface="Arial" pitchFamily="34" charset="0"/>
                <a:ea typeface="Arial" pitchFamily="34" charset="-122"/>
                <a:cs typeface="Arial" pitchFamily="34" charset="-120"/>
              </a:rPr>
              <a:t>Sources</a:t>
            </a:r>
            <a:endParaRPr lang="en-US" sz="3200" dirty="0"/>
          </a:p>
        </p:txBody>
      </p:sp>
      <p:sp>
        <p:nvSpPr>
          <p:cNvPr id="5" name="Text 3"/>
          <p:cNvSpPr txBox="1"/>
          <p:nvPr/>
        </p:nvSpPr>
        <p:spPr>
          <a:xfrm>
            <a:off x="566928" y="1225296"/>
            <a:ext cx="10424160" cy="329184"/>
          </a:xfrm>
          <a:prstGeom prst="rect">
            <a:avLst/>
          </a:prstGeom>
          <a:noFill/>
          <a:ln/>
        </p:spPr>
        <p:txBody>
          <a:bodyPr wrap="square" lIns="0" tIns="0" rIns="0" bIns="0" rtlCol="0" anchor="t"/>
          <a:lstStyle/>
          <a:p>
            <a:pPr indent="0" marL="0">
              <a:lnSpc>
                <a:spcPct val="114000"/>
              </a:lnSpc>
              <a:buNone/>
            </a:pPr>
            <a:r>
              <a:rPr lang="en-US" sz="1200" dirty="0">
                <a:solidFill>
                  <a:srgbClr val="A9B0C0"/>
                </a:solidFill>
                <a:latin typeface="Arial" pitchFamily="34" charset="0"/>
                <a:ea typeface="Arial" pitchFamily="34" charset="-122"/>
                <a:cs typeface="Arial" pitchFamily="34" charset="-120"/>
              </a:rPr>
              <a:t>Each part of the underlying analysis rests on the primary records listed below, fetched directly rather than read through summaries of them.</a:t>
            </a:r>
            <a:endParaRPr lang="en-US" sz="1200" dirty="0"/>
          </a:p>
        </p:txBody>
      </p:sp>
      <p:sp>
        <p:nvSpPr>
          <p:cNvPr id="6" name="Shape 4"/>
          <p:cNvSpPr/>
          <p:nvPr/>
        </p:nvSpPr>
        <p:spPr>
          <a:xfrm>
            <a:off x="566928" y="1737360"/>
            <a:ext cx="5391760" cy="969264"/>
          </a:xfrm>
          <a:prstGeom prst="roundRect">
            <a:avLst>
              <a:gd name="adj" fmla="val 3774"/>
            </a:avLst>
          </a:prstGeom>
          <a:solidFill>
            <a:srgbClr val="1B1E26"/>
          </a:solidFill>
          <a:ln w="9525">
            <a:solidFill>
              <a:srgbClr val="2E3440"/>
            </a:solidFill>
            <a:prstDash val="solid"/>
          </a:ln>
        </p:spPr>
        <p:txBody>
          <a:bodyPr/>
          <a:p/>
        </p:txBody>
      </p:sp>
      <p:sp>
        <p:nvSpPr>
          <p:cNvPr id="7" name="Text 5"/>
          <p:cNvSpPr txBox="1"/>
          <p:nvPr/>
        </p:nvSpPr>
        <p:spPr>
          <a:xfrm>
            <a:off x="749808" y="1828800"/>
            <a:ext cx="5026000" cy="219456"/>
          </a:xfrm>
          <a:prstGeom prst="rect">
            <a:avLst/>
          </a:prstGeom>
          <a:noFill/>
          <a:ln/>
        </p:spPr>
        <p:txBody>
          <a:bodyPr wrap="square" lIns="0" tIns="0" rIns="0" bIns="0" rtlCol="0" anchor="ctr"/>
          <a:lstStyle/>
          <a:p>
            <a:pPr indent="0" marL="0">
              <a:buNone/>
            </a:pPr>
            <a:r>
              <a:rPr lang="en-US" sz="1050" b="1" dirty="0">
                <a:solidFill>
                  <a:srgbClr val="58D1FC"/>
                </a:solidFill>
                <a:latin typeface="Arial" pitchFamily="34" charset="0"/>
                <a:ea typeface="Arial" pitchFamily="34" charset="-122"/>
                <a:cs typeface="Arial" pitchFamily="34" charset="-120"/>
              </a:rPr>
              <a:t>Part 1, What is deployed today</a:t>
            </a:r>
            <a:endParaRPr lang="en-US" sz="1050" dirty="0"/>
          </a:p>
        </p:txBody>
      </p:sp>
      <p:sp>
        <p:nvSpPr>
          <p:cNvPr id="8" name="Text 6"/>
          <p:cNvSpPr txBox="1"/>
          <p:nvPr/>
        </p:nvSpPr>
        <p:spPr>
          <a:xfrm>
            <a:off x="749808" y="2066544"/>
            <a:ext cx="5026000" cy="566928"/>
          </a:xfrm>
          <a:prstGeom prst="rect">
            <a:avLst/>
          </a:prstGeom>
          <a:noFill/>
          <a:ln/>
        </p:spPr>
        <p:txBody>
          <a:bodyPr wrap="square" lIns="0" tIns="0" rIns="0" bIns="0" rtlCol="0" anchor="t"/>
          <a:lstStyle/>
          <a:p>
            <a:pPr indent="0" marL="0">
              <a:lnSpc>
                <a:spcPct val="112000"/>
              </a:lnSpc>
              <a:buNone/>
            </a:pPr>
            <a:r>
              <a:rPr lang="en-US" sz="900" dirty="0">
                <a:solidFill>
                  <a:srgbClr val="A9B0C0"/>
                </a:solidFill>
                <a:latin typeface="Arial" pitchFamily="34" charset="0"/>
                <a:ea typeface="Arial" pitchFamily="34" charset="-122"/>
                <a:cs typeface="Arial" pitchFamily="34" charset="-120"/>
              </a:rPr>
              <a:t>FCC licence database (snapshot 13 Sep 2026), FCC authorization orders, CelesTrak orbital elements (epoch 17 Sep 2026). Parsed 17 Sep 2026.</a:t>
            </a:r>
            <a:endParaRPr lang="en-US" sz="900" dirty="0"/>
          </a:p>
        </p:txBody>
      </p:sp>
      <p:sp>
        <p:nvSpPr>
          <p:cNvPr id="9" name="Shape 7"/>
          <p:cNvSpPr/>
          <p:nvPr/>
        </p:nvSpPr>
        <p:spPr>
          <a:xfrm>
            <a:off x="6233008" y="1737360"/>
            <a:ext cx="5391760" cy="969264"/>
          </a:xfrm>
          <a:prstGeom prst="roundRect">
            <a:avLst>
              <a:gd name="adj" fmla="val 3774"/>
            </a:avLst>
          </a:prstGeom>
          <a:solidFill>
            <a:srgbClr val="1B1E26"/>
          </a:solidFill>
          <a:ln w="9525">
            <a:solidFill>
              <a:srgbClr val="2E3440"/>
            </a:solidFill>
            <a:prstDash val="solid"/>
          </a:ln>
        </p:spPr>
        <p:txBody>
          <a:bodyPr/>
          <a:p/>
        </p:txBody>
      </p:sp>
      <p:sp>
        <p:nvSpPr>
          <p:cNvPr id="10" name="Text 8"/>
          <p:cNvSpPr txBox="1"/>
          <p:nvPr/>
        </p:nvSpPr>
        <p:spPr>
          <a:xfrm>
            <a:off x="6415888" y="1828800"/>
            <a:ext cx="5026000" cy="219456"/>
          </a:xfrm>
          <a:prstGeom prst="rect">
            <a:avLst/>
          </a:prstGeom>
          <a:noFill/>
          <a:ln/>
        </p:spPr>
        <p:txBody>
          <a:bodyPr wrap="square" lIns="0" tIns="0" rIns="0" bIns="0" rtlCol="0" anchor="ctr"/>
          <a:lstStyle/>
          <a:p>
            <a:pPr indent="0" marL="0">
              <a:buNone/>
            </a:pPr>
            <a:r>
              <a:rPr lang="en-US" sz="1050" b="1" dirty="0">
                <a:solidFill>
                  <a:srgbClr val="58D1FC"/>
                </a:solidFill>
                <a:latin typeface="Arial" pitchFamily="34" charset="0"/>
                <a:ea typeface="Arial" pitchFamily="34" charset="-122"/>
                <a:cs typeface="Arial" pitchFamily="34" charset="-120"/>
              </a:rPr>
              <a:t>Part 2, Why anyone is doing this, and what it costs</a:t>
            </a:r>
            <a:endParaRPr lang="en-US" sz="1050" dirty="0"/>
          </a:p>
        </p:txBody>
      </p:sp>
      <p:sp>
        <p:nvSpPr>
          <p:cNvPr id="11" name="Text 9"/>
          <p:cNvSpPr txBox="1"/>
          <p:nvPr/>
        </p:nvSpPr>
        <p:spPr>
          <a:xfrm>
            <a:off x="6415888" y="2066544"/>
            <a:ext cx="5026000" cy="566928"/>
          </a:xfrm>
          <a:prstGeom prst="rect">
            <a:avLst/>
          </a:prstGeom>
          <a:noFill/>
          <a:ln/>
        </p:spPr>
        <p:txBody>
          <a:bodyPr wrap="square" lIns="0" tIns="0" rIns="0" bIns="0" rtlCol="0" anchor="t"/>
          <a:lstStyle/>
          <a:p>
            <a:pPr indent="0" marL="0">
              <a:lnSpc>
                <a:spcPct val="112000"/>
              </a:lnSpc>
              <a:buNone/>
            </a:pPr>
            <a:r>
              <a:rPr lang="en-US" sz="900" dirty="0">
                <a:solidFill>
                  <a:srgbClr val="A9B0C0"/>
                </a:solidFill>
                <a:latin typeface="Arial" pitchFamily="34" charset="0"/>
                <a:ea typeface="Arial" pitchFamily="34" charset="-122"/>
                <a:cs typeface="Arial" pitchFamily="34" charset="-120"/>
              </a:rPr>
              <a:t>SEC XBRL company facts (retrieved 17 Sep 2026), FCC authorization orders, FCC licence database (13 Sep 2026).</a:t>
            </a:r>
            <a:endParaRPr lang="en-US" sz="900" dirty="0"/>
          </a:p>
        </p:txBody>
      </p:sp>
      <p:sp>
        <p:nvSpPr>
          <p:cNvPr id="12" name="Shape 10"/>
          <p:cNvSpPr/>
          <p:nvPr/>
        </p:nvSpPr>
        <p:spPr>
          <a:xfrm>
            <a:off x="566928" y="2852928"/>
            <a:ext cx="5391760" cy="969264"/>
          </a:xfrm>
          <a:prstGeom prst="roundRect">
            <a:avLst>
              <a:gd name="adj" fmla="val 3774"/>
            </a:avLst>
          </a:prstGeom>
          <a:solidFill>
            <a:srgbClr val="1B1E26"/>
          </a:solidFill>
          <a:ln w="9525">
            <a:solidFill>
              <a:srgbClr val="2E3440"/>
            </a:solidFill>
            <a:prstDash val="solid"/>
          </a:ln>
        </p:spPr>
        <p:txBody>
          <a:bodyPr/>
          <a:p/>
        </p:txBody>
      </p:sp>
      <p:sp>
        <p:nvSpPr>
          <p:cNvPr id="13" name="Text 11"/>
          <p:cNvSpPr txBox="1"/>
          <p:nvPr/>
        </p:nvSpPr>
        <p:spPr>
          <a:xfrm>
            <a:off x="749808" y="2944368"/>
            <a:ext cx="5026000" cy="219456"/>
          </a:xfrm>
          <a:prstGeom prst="rect">
            <a:avLst/>
          </a:prstGeom>
          <a:noFill/>
          <a:ln/>
        </p:spPr>
        <p:txBody>
          <a:bodyPr wrap="square" lIns="0" tIns="0" rIns="0" bIns="0" rtlCol="0" anchor="ctr"/>
          <a:lstStyle/>
          <a:p>
            <a:pPr indent="0" marL="0">
              <a:buNone/>
            </a:pPr>
            <a:r>
              <a:rPr lang="en-US" sz="1050" b="1" dirty="0">
                <a:solidFill>
                  <a:srgbClr val="58D1FC"/>
                </a:solidFill>
                <a:latin typeface="Arial" pitchFamily="34" charset="0"/>
                <a:ea typeface="Arial" pitchFamily="34" charset="-122"/>
                <a:cs typeface="Arial" pitchFamily="34" charset="-120"/>
              </a:rPr>
              <a:t>Part 3, How the radios work</a:t>
            </a:r>
            <a:endParaRPr lang="en-US" sz="1050" dirty="0"/>
          </a:p>
        </p:txBody>
      </p:sp>
      <p:sp>
        <p:nvSpPr>
          <p:cNvPr id="14" name="Text 12"/>
          <p:cNvSpPr txBox="1"/>
          <p:nvPr/>
        </p:nvSpPr>
        <p:spPr>
          <a:xfrm>
            <a:off x="749808" y="3182112"/>
            <a:ext cx="5026000" cy="566928"/>
          </a:xfrm>
          <a:prstGeom prst="rect">
            <a:avLst/>
          </a:prstGeom>
          <a:noFill/>
          <a:ln/>
        </p:spPr>
        <p:txBody>
          <a:bodyPr wrap="square" lIns="0" tIns="0" rIns="0" bIns="0" rtlCol="0" anchor="t"/>
          <a:lstStyle/>
          <a:p>
            <a:pPr indent="0" marL="0">
              <a:lnSpc>
                <a:spcPct val="112000"/>
              </a:lnSpc>
              <a:buNone/>
            </a:pPr>
            <a:r>
              <a:rPr lang="en-US" sz="900" dirty="0">
                <a:solidFill>
                  <a:srgbClr val="A9B0C0"/>
                </a:solidFill>
                <a:latin typeface="Arial" pitchFamily="34" charset="0"/>
                <a:ea typeface="Arial" pitchFamily="34" charset="-122"/>
                <a:cs typeface="Arial" pitchFamily="34" charset="-120"/>
              </a:rPr>
              <a:t>FCC authorization orders, FCC licence database (13 Sep 2026), CelesTrak orbital elements (17 Sep 2026), SatNOGS transmitter database.</a:t>
            </a:r>
            <a:endParaRPr lang="en-US" sz="900" dirty="0"/>
          </a:p>
        </p:txBody>
      </p:sp>
      <p:sp>
        <p:nvSpPr>
          <p:cNvPr id="15" name="Shape 13"/>
          <p:cNvSpPr/>
          <p:nvPr/>
        </p:nvSpPr>
        <p:spPr>
          <a:xfrm>
            <a:off x="6233008" y="2852928"/>
            <a:ext cx="5391760" cy="969264"/>
          </a:xfrm>
          <a:prstGeom prst="roundRect">
            <a:avLst>
              <a:gd name="adj" fmla="val 3774"/>
            </a:avLst>
          </a:prstGeom>
          <a:solidFill>
            <a:srgbClr val="1B1E26"/>
          </a:solidFill>
          <a:ln w="9525">
            <a:solidFill>
              <a:srgbClr val="2E3440"/>
            </a:solidFill>
            <a:prstDash val="solid"/>
          </a:ln>
        </p:spPr>
        <p:txBody>
          <a:bodyPr/>
          <a:p/>
        </p:txBody>
      </p:sp>
      <p:sp>
        <p:nvSpPr>
          <p:cNvPr id="16" name="Text 14"/>
          <p:cNvSpPr txBox="1"/>
          <p:nvPr/>
        </p:nvSpPr>
        <p:spPr>
          <a:xfrm>
            <a:off x="6415888" y="2944368"/>
            <a:ext cx="5026000" cy="219456"/>
          </a:xfrm>
          <a:prstGeom prst="rect">
            <a:avLst/>
          </a:prstGeom>
          <a:noFill/>
          <a:ln/>
        </p:spPr>
        <p:txBody>
          <a:bodyPr wrap="square" lIns="0" tIns="0" rIns="0" bIns="0" rtlCol="0" anchor="ctr"/>
          <a:lstStyle/>
          <a:p>
            <a:pPr indent="0" marL="0">
              <a:buNone/>
            </a:pPr>
            <a:r>
              <a:rPr lang="en-US" sz="1050" b="1" dirty="0">
                <a:solidFill>
                  <a:srgbClr val="58D1FC"/>
                </a:solidFill>
                <a:latin typeface="Arial" pitchFamily="34" charset="0"/>
                <a:ea typeface="Arial" pitchFamily="34" charset="-122"/>
                <a:cs typeface="Arial" pitchFamily="34" charset="-120"/>
              </a:rPr>
              <a:t>Part 4, Rent or own</a:t>
            </a:r>
            <a:endParaRPr lang="en-US" sz="1050" dirty="0"/>
          </a:p>
        </p:txBody>
      </p:sp>
      <p:sp>
        <p:nvSpPr>
          <p:cNvPr id="17" name="Text 15"/>
          <p:cNvSpPr txBox="1"/>
          <p:nvPr/>
        </p:nvSpPr>
        <p:spPr>
          <a:xfrm>
            <a:off x="6415888" y="3182112"/>
            <a:ext cx="5026000" cy="566928"/>
          </a:xfrm>
          <a:prstGeom prst="rect">
            <a:avLst/>
          </a:prstGeom>
          <a:noFill/>
          <a:ln/>
        </p:spPr>
        <p:txBody>
          <a:bodyPr wrap="square" lIns="0" tIns="0" rIns="0" bIns="0" rtlCol="0" anchor="t"/>
          <a:lstStyle/>
          <a:p>
            <a:pPr indent="0" marL="0">
              <a:lnSpc>
                <a:spcPct val="112000"/>
              </a:lnSpc>
              <a:buNone/>
            </a:pPr>
            <a:r>
              <a:rPr lang="en-US" sz="900" dirty="0">
                <a:solidFill>
                  <a:srgbClr val="A9B0C0"/>
                </a:solidFill>
                <a:latin typeface="Arial" pitchFamily="34" charset="0"/>
                <a:ea typeface="Arial" pitchFamily="34" charset="-122"/>
                <a:cs typeface="Arial" pitchFamily="34" charset="-120"/>
              </a:rPr>
              <a:t>FCC market licence file (snapshot 13 Sep 2026, parsed 17 Sep 2026), FCC authorization orders, EchoStar SEC filings (8-K, 8 Sep 2025 · 6 Nov 2025 · 3 Aug 2026), FCC auction results, US Census population.</a:t>
            </a:r>
            <a:endParaRPr lang="en-US" sz="900" dirty="0"/>
          </a:p>
        </p:txBody>
      </p:sp>
      <p:sp>
        <p:nvSpPr>
          <p:cNvPr id="18" name="Shape 16"/>
          <p:cNvSpPr/>
          <p:nvPr/>
        </p:nvSpPr>
        <p:spPr>
          <a:xfrm>
            <a:off x="566928" y="3968496"/>
            <a:ext cx="5391760" cy="969264"/>
          </a:xfrm>
          <a:prstGeom prst="roundRect">
            <a:avLst>
              <a:gd name="adj" fmla="val 3774"/>
            </a:avLst>
          </a:prstGeom>
          <a:solidFill>
            <a:srgbClr val="1B1E26"/>
          </a:solidFill>
          <a:ln w="9525">
            <a:solidFill>
              <a:srgbClr val="2E3440"/>
            </a:solidFill>
            <a:prstDash val="solid"/>
          </a:ln>
        </p:spPr>
        <p:txBody>
          <a:bodyPr/>
          <a:p/>
        </p:txBody>
      </p:sp>
      <p:sp>
        <p:nvSpPr>
          <p:cNvPr id="19" name="Text 17"/>
          <p:cNvSpPr txBox="1"/>
          <p:nvPr/>
        </p:nvSpPr>
        <p:spPr>
          <a:xfrm>
            <a:off x="749808" y="4059936"/>
            <a:ext cx="5026000" cy="219456"/>
          </a:xfrm>
          <a:prstGeom prst="rect">
            <a:avLst/>
          </a:prstGeom>
          <a:noFill/>
          <a:ln/>
        </p:spPr>
        <p:txBody>
          <a:bodyPr wrap="square" lIns="0" tIns="0" rIns="0" bIns="0" rtlCol="0" anchor="ctr"/>
          <a:lstStyle/>
          <a:p>
            <a:pPr indent="0" marL="0">
              <a:buNone/>
            </a:pPr>
            <a:r>
              <a:rPr lang="en-US" sz="1050" b="1" dirty="0">
                <a:solidFill>
                  <a:srgbClr val="58D1FC"/>
                </a:solidFill>
                <a:latin typeface="Arial" pitchFamily="34" charset="0"/>
                <a:ea typeface="Arial" pitchFamily="34" charset="-122"/>
                <a:cs typeface="Arial" pitchFamily="34" charset="-120"/>
              </a:rPr>
              <a:t>Part 5, Where the rules get written</a:t>
            </a:r>
            <a:endParaRPr lang="en-US" sz="1050" dirty="0"/>
          </a:p>
        </p:txBody>
      </p:sp>
      <p:sp>
        <p:nvSpPr>
          <p:cNvPr id="20" name="Text 18"/>
          <p:cNvSpPr txBox="1"/>
          <p:nvPr/>
        </p:nvSpPr>
        <p:spPr>
          <a:xfrm>
            <a:off x="749808" y="4297680"/>
            <a:ext cx="5026000" cy="566928"/>
          </a:xfrm>
          <a:prstGeom prst="rect">
            <a:avLst/>
          </a:prstGeom>
          <a:noFill/>
          <a:ln/>
        </p:spPr>
        <p:txBody>
          <a:bodyPr wrap="square" lIns="0" tIns="0" rIns="0" bIns="0" rtlCol="0" anchor="t"/>
          <a:lstStyle/>
          <a:p>
            <a:pPr indent="0" marL="0">
              <a:lnSpc>
                <a:spcPct val="112000"/>
              </a:lnSpc>
              <a:buNone/>
            </a:pPr>
            <a:r>
              <a:rPr lang="en-US" sz="900" dirty="0">
                <a:solidFill>
                  <a:srgbClr val="A9B0C0"/>
                </a:solidFill>
                <a:latin typeface="Arial" pitchFamily="34" charset="0"/>
                <a:ea typeface="Arial" pitchFamily="34" charset="-122"/>
                <a:cs typeface="Arial" pitchFamily="34" charset="-120"/>
              </a:rPr>
              <a:t>FCC releases and orders, FCC auction results (retrieved 17 Sep 2026), FCC market licence file (13 Sep 2026), Congressional Research Service.</a:t>
            </a:r>
            <a:endParaRPr lang="en-US" sz="900" dirty="0"/>
          </a:p>
        </p:txBody>
      </p:sp>
      <p:sp>
        <p:nvSpPr>
          <p:cNvPr id="21" name="Shape 19"/>
          <p:cNvSpPr/>
          <p:nvPr/>
        </p:nvSpPr>
        <p:spPr>
          <a:xfrm>
            <a:off x="6233008" y="3968496"/>
            <a:ext cx="5391760" cy="969264"/>
          </a:xfrm>
          <a:prstGeom prst="roundRect">
            <a:avLst>
              <a:gd name="adj" fmla="val 3774"/>
            </a:avLst>
          </a:prstGeom>
          <a:solidFill>
            <a:srgbClr val="1B1E26"/>
          </a:solidFill>
          <a:ln w="9525">
            <a:solidFill>
              <a:srgbClr val="2E3440"/>
            </a:solidFill>
            <a:prstDash val="solid"/>
          </a:ln>
        </p:spPr>
        <p:txBody>
          <a:bodyPr/>
          <a:p/>
        </p:txBody>
      </p:sp>
      <p:sp>
        <p:nvSpPr>
          <p:cNvPr id="22" name="Text 20"/>
          <p:cNvSpPr txBox="1"/>
          <p:nvPr/>
        </p:nvSpPr>
        <p:spPr>
          <a:xfrm>
            <a:off x="6415888" y="4059936"/>
            <a:ext cx="5026000" cy="219456"/>
          </a:xfrm>
          <a:prstGeom prst="rect">
            <a:avLst/>
          </a:prstGeom>
          <a:noFill/>
          <a:ln/>
        </p:spPr>
        <p:txBody>
          <a:bodyPr wrap="square" lIns="0" tIns="0" rIns="0" bIns="0" rtlCol="0" anchor="ctr"/>
          <a:lstStyle/>
          <a:p>
            <a:pPr indent="0" marL="0">
              <a:buNone/>
            </a:pPr>
            <a:r>
              <a:rPr lang="en-US" sz="1050" b="1" dirty="0">
                <a:solidFill>
                  <a:srgbClr val="58D1FC"/>
                </a:solidFill>
                <a:latin typeface="Arial" pitchFamily="34" charset="0"/>
                <a:ea typeface="Arial" pitchFamily="34" charset="-122"/>
                <a:cs typeface="Arial" pitchFamily="34" charset="-120"/>
              </a:rPr>
              <a:t>Part 6, Who can afford to play</a:t>
            </a:r>
            <a:endParaRPr lang="en-US" sz="1050" dirty="0"/>
          </a:p>
        </p:txBody>
      </p:sp>
      <p:sp>
        <p:nvSpPr>
          <p:cNvPr id="23" name="Text 21"/>
          <p:cNvSpPr txBox="1"/>
          <p:nvPr/>
        </p:nvSpPr>
        <p:spPr>
          <a:xfrm>
            <a:off x="6415888" y="4297680"/>
            <a:ext cx="5026000" cy="566928"/>
          </a:xfrm>
          <a:prstGeom prst="rect">
            <a:avLst/>
          </a:prstGeom>
          <a:noFill/>
          <a:ln/>
        </p:spPr>
        <p:txBody>
          <a:bodyPr wrap="square" lIns="0" tIns="0" rIns="0" bIns="0" rtlCol="0" anchor="t"/>
          <a:lstStyle/>
          <a:p>
            <a:pPr indent="0" marL="0">
              <a:lnSpc>
                <a:spcPct val="112000"/>
              </a:lnSpc>
              <a:buNone/>
            </a:pPr>
            <a:r>
              <a:rPr lang="en-US" sz="900" dirty="0">
                <a:solidFill>
                  <a:srgbClr val="A9B0C0"/>
                </a:solidFill>
                <a:latin typeface="Arial" pitchFamily="34" charset="0"/>
                <a:ea typeface="Arial" pitchFamily="34" charset="-122"/>
                <a:cs typeface="Arial" pitchFamily="34" charset="-120"/>
              </a:rPr>
              <a:t>SEC filings: FY2025 Forms 10-K, Q2 2026 Forms 10-Q, and Forms 8-K as dated. Retrieved 17 Sep 2026.</a:t>
            </a:r>
            <a:endParaRPr lang="en-US" sz="900" dirty="0"/>
          </a:p>
        </p:txBody>
      </p:sp>
      <p:sp>
        <p:nvSpPr>
          <p:cNvPr id="24" name="Shape 22"/>
          <p:cNvSpPr/>
          <p:nvPr/>
        </p:nvSpPr>
        <p:spPr>
          <a:xfrm>
            <a:off x="566928" y="5084064"/>
            <a:ext cx="5391760" cy="969264"/>
          </a:xfrm>
          <a:prstGeom prst="roundRect">
            <a:avLst>
              <a:gd name="adj" fmla="val 3774"/>
            </a:avLst>
          </a:prstGeom>
          <a:solidFill>
            <a:srgbClr val="1B1E26"/>
          </a:solidFill>
          <a:ln w="9525">
            <a:solidFill>
              <a:srgbClr val="2E3440"/>
            </a:solidFill>
            <a:prstDash val="solid"/>
          </a:ln>
        </p:spPr>
        <p:txBody>
          <a:bodyPr/>
          <a:p/>
        </p:txBody>
      </p:sp>
      <p:sp>
        <p:nvSpPr>
          <p:cNvPr id="25" name="Text 23"/>
          <p:cNvSpPr txBox="1"/>
          <p:nvPr/>
        </p:nvSpPr>
        <p:spPr>
          <a:xfrm>
            <a:off x="749808" y="5175504"/>
            <a:ext cx="5026000" cy="219456"/>
          </a:xfrm>
          <a:prstGeom prst="rect">
            <a:avLst/>
          </a:prstGeom>
          <a:noFill/>
          <a:ln/>
        </p:spPr>
        <p:txBody>
          <a:bodyPr wrap="square" lIns="0" tIns="0" rIns="0" bIns="0" rtlCol="0" anchor="ctr"/>
          <a:lstStyle/>
          <a:p>
            <a:pPr indent="0" marL="0">
              <a:buNone/>
            </a:pPr>
            <a:r>
              <a:rPr lang="en-US" sz="1050" b="1" dirty="0">
                <a:solidFill>
                  <a:srgbClr val="58D1FC"/>
                </a:solidFill>
                <a:latin typeface="Arial" pitchFamily="34" charset="0"/>
                <a:ea typeface="Arial" pitchFamily="34" charset="-122"/>
                <a:cs typeface="Arial" pitchFamily="34" charset="-120"/>
              </a:rPr>
              <a:t>Part 7, What happens next, and how you would know</a:t>
            </a:r>
            <a:endParaRPr lang="en-US" sz="1050" dirty="0"/>
          </a:p>
        </p:txBody>
      </p:sp>
      <p:sp>
        <p:nvSpPr>
          <p:cNvPr id="26" name="Text 24"/>
          <p:cNvSpPr txBox="1"/>
          <p:nvPr/>
        </p:nvSpPr>
        <p:spPr>
          <a:xfrm>
            <a:off x="749808" y="5413248"/>
            <a:ext cx="5026000" cy="566928"/>
          </a:xfrm>
          <a:prstGeom prst="rect">
            <a:avLst/>
          </a:prstGeom>
          <a:noFill/>
          <a:ln/>
        </p:spPr>
        <p:txBody>
          <a:bodyPr wrap="square" lIns="0" tIns="0" rIns="0" bIns="0" rtlCol="0" anchor="t"/>
          <a:lstStyle/>
          <a:p>
            <a:pPr indent="0" marL="0">
              <a:lnSpc>
                <a:spcPct val="112000"/>
              </a:lnSpc>
              <a:buNone/>
            </a:pPr>
            <a:r>
              <a:rPr lang="en-US" sz="900" dirty="0">
                <a:solidFill>
                  <a:srgbClr val="A9B0C0"/>
                </a:solidFill>
                <a:latin typeface="Arial" pitchFamily="34" charset="0"/>
                <a:ea typeface="Arial" pitchFamily="34" charset="-122"/>
                <a:cs typeface="Arial" pitchFamily="34" charset="-120"/>
              </a:rPr>
              <a:t>Company releases, FCC orders and filings, SEC filings, and trade reporting where marked. Retrieved 17 Sep 2026.</a:t>
            </a:r>
            <a:endParaRPr lang="en-US" sz="900" dirty="0"/>
          </a:p>
        </p:txBody>
      </p:sp>
      <p:sp>
        <p:nvSpPr>
          <p:cNvPr id="27" name="Shape 25"/>
          <p:cNvSpPr/>
          <p:nvPr/>
        </p:nvSpPr>
        <p:spPr>
          <a:xfrm>
            <a:off x="6233008" y="5084064"/>
            <a:ext cx="5391760" cy="969264"/>
          </a:xfrm>
          <a:prstGeom prst="roundRect">
            <a:avLst>
              <a:gd name="adj" fmla="val 3774"/>
            </a:avLst>
          </a:prstGeom>
          <a:solidFill>
            <a:srgbClr val="1B1E26"/>
          </a:solidFill>
          <a:ln w="9525">
            <a:solidFill>
              <a:srgbClr val="2E3440"/>
            </a:solidFill>
            <a:prstDash val="solid"/>
          </a:ln>
        </p:spPr>
        <p:txBody>
          <a:bodyPr/>
          <a:p/>
        </p:txBody>
      </p:sp>
      <p:sp>
        <p:nvSpPr>
          <p:cNvPr id="28" name="Text 26"/>
          <p:cNvSpPr txBox="1"/>
          <p:nvPr/>
        </p:nvSpPr>
        <p:spPr>
          <a:xfrm>
            <a:off x="6415888" y="5175504"/>
            <a:ext cx="5026000" cy="219456"/>
          </a:xfrm>
          <a:prstGeom prst="rect">
            <a:avLst/>
          </a:prstGeom>
          <a:noFill/>
          <a:ln/>
        </p:spPr>
        <p:txBody>
          <a:bodyPr wrap="square" lIns="0" tIns="0" rIns="0" bIns="0" rtlCol="0" anchor="ctr"/>
          <a:lstStyle/>
          <a:p>
            <a:pPr indent="0" marL="0">
              <a:buNone/>
            </a:pPr>
            <a:r>
              <a:rPr lang="en-US" sz="1050" b="1" dirty="0">
                <a:solidFill>
                  <a:srgbClr val="58D1FC"/>
                </a:solidFill>
                <a:latin typeface="Arial" pitchFamily="34" charset="0"/>
                <a:ea typeface="Arial" pitchFamily="34" charset="-122"/>
                <a:cs typeface="Arial" pitchFamily="34" charset="-120"/>
              </a:rPr>
              <a:t>Spectrum price benchmarks</a:t>
            </a:r>
            <a:endParaRPr lang="en-US" sz="1050" dirty="0"/>
          </a:p>
        </p:txBody>
      </p:sp>
      <p:sp>
        <p:nvSpPr>
          <p:cNvPr id="29" name="Text 27"/>
          <p:cNvSpPr txBox="1"/>
          <p:nvPr/>
        </p:nvSpPr>
        <p:spPr>
          <a:xfrm>
            <a:off x="6415888" y="5413248"/>
            <a:ext cx="5026000" cy="566928"/>
          </a:xfrm>
          <a:prstGeom prst="rect">
            <a:avLst/>
          </a:prstGeom>
          <a:noFill/>
          <a:ln/>
        </p:spPr>
        <p:txBody>
          <a:bodyPr wrap="square" lIns="0" tIns="0" rIns="0" bIns="0" rtlCol="0" anchor="t"/>
          <a:lstStyle/>
          <a:p>
            <a:pPr indent="0" marL="0">
              <a:lnSpc>
                <a:spcPct val="112000"/>
              </a:lnSpc>
              <a:buNone/>
            </a:pPr>
            <a:r>
              <a:rPr lang="en-US" sz="900" dirty="0">
                <a:solidFill>
                  <a:srgbClr val="A9B0C0"/>
                </a:solidFill>
                <a:latin typeface="Arial" pitchFamily="34" charset="0"/>
                <a:ea typeface="Arial" pitchFamily="34" charset="-122"/>
                <a:cs typeface="Arial" pitchFamily="34" charset="-120"/>
              </a:rPr>
              <a:t>FCC auction results files; US Census 2024 vintage county estimates; EchoStar Forms 8-K. Retrieved 17 Sep 2026. National population 340,110,988.</a:t>
            </a:r>
            <a:endParaRPr lang="en-US" sz="900" dirty="0"/>
          </a:p>
        </p:txBody>
      </p:sp>
      <p:sp>
        <p:nvSpPr>
          <p:cNvPr id="30" name="Text 28"/>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8B93A5"/>
                </a:solidFill>
                <a:latin typeface="Arial" pitchFamily="34" charset="0"/>
                <a:ea typeface="Arial" pitchFamily="34" charset="-122"/>
                <a:cs typeface="Arial" pitchFamily="34" charset="-120"/>
              </a:rPr>
              <a:t>Blue Prysm · September 2026 · Method version 1.0. Nothing in this deck is investment advice, no securities are valued or recommended, and nothing in it forecasts any company’s results or any regulator’s decision.</a:t>
            </a:r>
            <a:r>
              <a:rPr sz="800">
                <a:solidFill>
                  <a:srgbClr val="8B93A5"/>
                </a:solidFill>
                <a:latin typeface="Arial"/>
              </a:rPr>
              <a:t>  © 2026 Blue Prysm · Free to use and adapt, attribution asked · blueprysm.com</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Blue Prysm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Direct-to-device: a board briefing</dc:title>
  <dc:subject>A board briefing on satellite direct-to-device: what is deployed, what it costs, and what to watch, with every figure sourced and dated.</dc:subject>
  <dc:creator>Blue Prysm</dc:creator>
  <cp:lastModifiedBy>Blue Prysm</cp:lastModifiedBy>
  <cp:revision>1</cp:revision>
  <dcterms:created xsi:type="dcterms:W3CDTF">2026-09-29T23:54:01Z</dcterms:created>
  <dcterms:modified xsi:type="dcterms:W3CDTF">2026-09-29T23:54:01Z</dcterms:modified>
  <dc:description>© 2026 Blue Prysm. Free to use and adapt. Attribution with a link to blueprysm.com is asked for, not required.</dc:description>
  <cp:category>Blue Prysm · Telecom strategy, evidenced</cp:category>
  <cp:keywords>telecom, strategy, Blue Prysm</cp:keywords>
</cp:coreProperties>
</file>